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66" r:id="rId4"/>
    <p:sldId id="267" r:id="rId5"/>
    <p:sldId id="268" r:id="rId6"/>
    <p:sldId id="270" r:id="rId7"/>
    <p:sldId id="272" r:id="rId8"/>
    <p:sldId id="26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314" r:id="rId23"/>
    <p:sldId id="288" r:id="rId24"/>
    <p:sldId id="289" r:id="rId25"/>
    <p:sldId id="290" r:id="rId26"/>
    <p:sldId id="291" r:id="rId27"/>
    <p:sldId id="292" r:id="rId28"/>
    <p:sldId id="294" r:id="rId29"/>
    <p:sldId id="296" r:id="rId30"/>
    <p:sldId id="297" r:id="rId31"/>
    <p:sldId id="298" r:id="rId32"/>
    <p:sldId id="299" r:id="rId33"/>
    <p:sldId id="312" r:id="rId34"/>
    <p:sldId id="313" r:id="rId35"/>
    <p:sldId id="316" r:id="rId36"/>
    <p:sldId id="265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A6BD"/>
    <a:srgbClr val="2E2E2D"/>
    <a:srgbClr val="F2E200"/>
    <a:srgbClr val="B2DD83"/>
    <a:srgbClr val="66D0F5"/>
    <a:srgbClr val="F7F745"/>
    <a:srgbClr val="F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1446" y="108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33918-E593-4314-B4D7-0A2ED229623D}" type="datetimeFigureOut">
              <a:rPr lang="fr-FR" smtClean="0"/>
              <a:t>17/09/2019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BA61F-ED37-4744-BBD0-4D898B6A6F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020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C14E0B3-3036-4255-A4F8-C33C0AA709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1" y="0"/>
            <a:ext cx="9111737" cy="6858000"/>
          </a:xfrm>
          <a:prstGeom prst="rect">
            <a:avLst/>
          </a:prstGeom>
        </p:spPr>
      </p:pic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xmlns="" id="{6FC154AD-5FBE-4F65-B778-2EA90CE811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09" y="646203"/>
            <a:ext cx="5046394" cy="22263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Tx/>
              <a:buNone/>
              <a:defRPr sz="4600" b="1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3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732A251-5AC7-459F-AD4F-DB97D831CD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70" y="6149164"/>
            <a:ext cx="2929200" cy="5952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B0CED60-5CB0-4A4B-9B42-0805DCDC33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0" r="-355" b="-1"/>
          <a:stretch/>
        </p:blipFill>
        <p:spPr>
          <a:xfrm>
            <a:off x="7344076" y="6102350"/>
            <a:ext cx="1523478" cy="6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9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9B42F602-C32A-4362-AC9B-FB214EB01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1" y="0"/>
            <a:ext cx="9111737" cy="6858000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2A0F257A-D388-4585-A4B7-2D82A92D3F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83657" y="1698619"/>
            <a:ext cx="1380226" cy="1820863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800" b="1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xmlns="" id="{DAB0E00A-B386-43D0-9581-1A721F9032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355" y="1924081"/>
            <a:ext cx="3959554" cy="33207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200"/>
              </a:lnSpc>
              <a:spcBef>
                <a:spcPts val="0"/>
              </a:spcBef>
              <a:buFontTx/>
              <a:buNone/>
              <a:defRPr sz="3700" b="1" u="sng" cap="all" baseline="0">
                <a:solidFill>
                  <a:srgbClr val="2E2E2D"/>
                </a:solidFill>
                <a:uFill>
                  <a:solidFill>
                    <a:schemeClr val="bg1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BD9278B-0721-49F5-B89A-B0647AC69B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48" y="6181725"/>
            <a:ext cx="1928801" cy="5952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B4621119-3026-4659-ADEE-886DEE0A40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70" y="6149164"/>
            <a:ext cx="2929200" cy="5952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51CC135-2343-4FC0-A699-98289FDD9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0" r="-355" b="-1"/>
          <a:stretch/>
        </p:blipFill>
        <p:spPr>
          <a:xfrm>
            <a:off x="7344076" y="6102350"/>
            <a:ext cx="1523478" cy="6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3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ERE DE COU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52FAEB0-733A-4022-8786-B653C8AE39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31" y="0"/>
            <a:ext cx="9111737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27D7CE0-7418-4846-8257-D2E9C07224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48" y="6181725"/>
            <a:ext cx="1928801" cy="59528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3E54EA99-892F-42FF-8B57-41596A03C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70" y="6149164"/>
            <a:ext cx="2929200" cy="5952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BD162B9-80B5-4D79-93FA-7460552FEC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60" r="-355" b="-1"/>
          <a:stretch/>
        </p:blipFill>
        <p:spPr>
          <a:xfrm>
            <a:off x="7344076" y="6102350"/>
            <a:ext cx="1523478" cy="6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70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53D697F-CA1A-47BB-824C-88621B16082F}"/>
              </a:ext>
            </a:extLst>
          </p:cNvPr>
          <p:cNvSpPr/>
          <p:nvPr userDrawn="1"/>
        </p:nvSpPr>
        <p:spPr>
          <a:xfrm>
            <a:off x="667378" y="6281380"/>
            <a:ext cx="251352" cy="252000"/>
          </a:xfrm>
          <a:prstGeom prst="ellipse">
            <a:avLst/>
          </a:prstGeom>
          <a:solidFill>
            <a:srgbClr val="F2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3F225CE8-F134-4722-B88B-DA713732B5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4"/>
            <a:ext cx="8150996" cy="12033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" b="1" u="sng" baseline="0">
                <a:solidFill>
                  <a:srgbClr val="59A6BD"/>
                </a:solidFill>
                <a:uFill>
                  <a:solidFill>
                    <a:srgbClr val="F2E2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67D13EB4-3E0B-4FAE-B469-8B7BA3B769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6338" y="1700135"/>
            <a:ext cx="8160097" cy="41383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2500" b="1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1900"/>
              </a:lnSpc>
              <a:spcBef>
                <a:spcPts val="0"/>
              </a:spcBef>
              <a:buFontTx/>
              <a:buNone/>
              <a:defRPr sz="1700" b="1" spc="-70" baseline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lnSpc>
                <a:spcPts val="2040"/>
              </a:lnSpc>
              <a:spcBef>
                <a:spcPts val="1200"/>
              </a:spcBef>
              <a:buFontTx/>
              <a:buNone/>
              <a:defRPr sz="1700" spc="-70" baseline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700" spc="-70" baseline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300" i="1" spc="-70" baseline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xmlns="" id="{4260ECB7-987B-4ECE-B2AD-D7DFF072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6DAF79F-F7D2-4094-89A4-691A6D686CC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28A9258A-E43A-4443-825F-8E9D8FCB3D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9" y="6151638"/>
            <a:ext cx="7668000" cy="5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65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53D697F-CA1A-47BB-824C-88621B16082F}"/>
              </a:ext>
            </a:extLst>
          </p:cNvPr>
          <p:cNvSpPr/>
          <p:nvPr userDrawn="1"/>
        </p:nvSpPr>
        <p:spPr>
          <a:xfrm>
            <a:off x="667378" y="6281380"/>
            <a:ext cx="251352" cy="252000"/>
          </a:xfrm>
          <a:prstGeom prst="ellipse">
            <a:avLst/>
          </a:prstGeom>
          <a:solidFill>
            <a:srgbClr val="F2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3F225CE8-F134-4722-B88B-DA713732B5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339" y="327234"/>
            <a:ext cx="8150996" cy="8257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" b="1" u="sng" baseline="0">
                <a:solidFill>
                  <a:srgbClr val="59A6BD"/>
                </a:solidFill>
                <a:uFill>
                  <a:solidFill>
                    <a:srgbClr val="F2E2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pour modifier les styles du masque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xmlns="" id="{67D13EB4-3E0B-4FAE-B469-8B7BA3B769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19869" y="1359806"/>
            <a:ext cx="3776870" cy="440489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b="1" baseline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ts val="1900"/>
              </a:lnSpc>
              <a:spcBef>
                <a:spcPts val="1200"/>
              </a:spcBef>
              <a:buFontTx/>
              <a:buNone/>
              <a:defRPr sz="1700" b="1" spc="-70" baseline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0" indent="0">
              <a:lnSpc>
                <a:spcPts val="1800"/>
              </a:lnSpc>
              <a:spcBef>
                <a:spcPts val="0"/>
              </a:spcBef>
              <a:buFontTx/>
              <a:buNone/>
              <a:defRPr sz="1700" spc="-70" baseline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0" inden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00" spc="-70" baseline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0" indent="0">
              <a:lnSpc>
                <a:spcPts val="1500"/>
              </a:lnSpc>
              <a:spcBef>
                <a:spcPts val="0"/>
              </a:spcBef>
              <a:buFontTx/>
              <a:buNone/>
              <a:defRPr sz="1300" i="1" spc="-70" baseline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B50179F4-B99A-49CE-8B1E-DE914BBB9F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750" y="1450975"/>
            <a:ext cx="3905250" cy="42338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xmlns="" id="{37207FC8-D532-4714-B9D3-03B9149D1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6DAF79F-F7D2-4094-89A4-691A6D686CC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20E2ADF-D6DC-42A7-BBB8-0C2A5EA7B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9" y="6151638"/>
            <a:ext cx="7668000" cy="5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5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a gauch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53D697F-CA1A-47BB-824C-88621B16082F}"/>
              </a:ext>
            </a:extLst>
          </p:cNvPr>
          <p:cNvSpPr/>
          <p:nvPr userDrawn="1"/>
        </p:nvSpPr>
        <p:spPr>
          <a:xfrm>
            <a:off x="667378" y="6281380"/>
            <a:ext cx="251352" cy="252000"/>
          </a:xfrm>
          <a:prstGeom prst="ellipse">
            <a:avLst/>
          </a:prstGeom>
          <a:solidFill>
            <a:srgbClr val="F2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3F225CE8-F134-4722-B88B-DA713732B5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339" y="327234"/>
            <a:ext cx="8150996" cy="8257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" b="1" u="sng" baseline="0">
                <a:solidFill>
                  <a:srgbClr val="59A6BD"/>
                </a:solidFill>
                <a:uFill>
                  <a:solidFill>
                    <a:srgbClr val="F2E2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pour modifier les styles du masque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B50179F4-B99A-49CE-8B1E-DE914BBB9F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750" y="1450975"/>
            <a:ext cx="3905250" cy="42338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xmlns="" id="{ACC4E544-404A-42C3-9A53-1062C95E7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6DAF79F-F7D2-4094-89A4-691A6D686CC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B09830C7-4BA2-4D29-AA50-0F6222058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9" y="6151638"/>
            <a:ext cx="7668000" cy="5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3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53D697F-CA1A-47BB-824C-88621B16082F}"/>
              </a:ext>
            </a:extLst>
          </p:cNvPr>
          <p:cNvSpPr/>
          <p:nvPr userDrawn="1"/>
        </p:nvSpPr>
        <p:spPr>
          <a:xfrm>
            <a:off x="667378" y="6281380"/>
            <a:ext cx="251352" cy="252000"/>
          </a:xfrm>
          <a:prstGeom prst="ellipse">
            <a:avLst/>
          </a:prstGeom>
          <a:solidFill>
            <a:srgbClr val="F2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3F225CE8-F134-4722-B88B-DA713732B5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339" y="327234"/>
            <a:ext cx="8150996" cy="8257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" b="1" u="sng" baseline="0">
                <a:solidFill>
                  <a:srgbClr val="59A6BD"/>
                </a:solidFill>
                <a:uFill>
                  <a:solidFill>
                    <a:srgbClr val="F2E2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pour modifier les styles du masque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xmlns="" id="{4EE969D2-1A60-4844-B088-357FD0CF8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6DAF79F-F7D2-4094-89A4-691A6D686CC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C31A345-0DA4-4558-9C1C-3F98FB78D8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9" y="6151638"/>
            <a:ext cx="7668000" cy="5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53D697F-CA1A-47BB-824C-88621B16082F}"/>
              </a:ext>
            </a:extLst>
          </p:cNvPr>
          <p:cNvSpPr/>
          <p:nvPr userDrawn="1"/>
        </p:nvSpPr>
        <p:spPr>
          <a:xfrm>
            <a:off x="667378" y="6281380"/>
            <a:ext cx="251352" cy="252000"/>
          </a:xfrm>
          <a:prstGeom prst="ellipse">
            <a:avLst/>
          </a:prstGeom>
          <a:solidFill>
            <a:srgbClr val="F2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3F225CE8-F134-4722-B88B-DA713732B5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339" y="327234"/>
            <a:ext cx="8150996" cy="11835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" b="1" u="sng" baseline="0">
                <a:solidFill>
                  <a:srgbClr val="59A6BD"/>
                </a:solidFill>
                <a:uFill>
                  <a:solidFill>
                    <a:srgbClr val="F2E2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pour modifier les styles du masque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4CB2178D-9520-4F70-8762-4EA3845E16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340" y="1630363"/>
            <a:ext cx="5436636" cy="41148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xmlns="" id="{2C372671-1106-4831-A60C-1A1AAA0E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6DAF79F-F7D2-4094-89A4-691A6D686CC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781F5B2-B25A-41FF-A3D1-D8D02427D6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9" y="6151638"/>
            <a:ext cx="7668000" cy="5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7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xmlns="" id="{C53D697F-CA1A-47BB-824C-88621B16082F}"/>
              </a:ext>
            </a:extLst>
          </p:cNvPr>
          <p:cNvSpPr/>
          <p:nvPr userDrawn="1"/>
        </p:nvSpPr>
        <p:spPr>
          <a:xfrm>
            <a:off x="667378" y="6281380"/>
            <a:ext cx="251352" cy="252000"/>
          </a:xfrm>
          <a:prstGeom prst="ellipse">
            <a:avLst/>
          </a:prstGeom>
          <a:solidFill>
            <a:srgbClr val="F2E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xmlns="" id="{3F225CE8-F134-4722-B88B-DA713732B5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6339" y="327234"/>
            <a:ext cx="8150996" cy="7856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500" b="1" u="sng" baseline="0">
                <a:solidFill>
                  <a:srgbClr val="59A6BD"/>
                </a:solidFill>
                <a:uFill>
                  <a:solidFill>
                    <a:srgbClr val="F2E2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 dirty="0"/>
              <a:t>Cliquez pour modifier les styles du masque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xmlns="" id="{4CB2178D-9520-4F70-8762-4EA3845E16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340" y="1232802"/>
            <a:ext cx="7961312" cy="439274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xmlns="" id="{03B1B0A7-CBF4-44CD-94A5-25E77D369A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6339" y="5665022"/>
            <a:ext cx="2902296" cy="2884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700" i="1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xmlns="" id="{39CAE965-5346-4F64-B00E-27E824999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6DAF79F-F7D2-4094-89A4-691A6D686CC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67667D3-5762-4274-B834-CD09237391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19" y="6151638"/>
            <a:ext cx="7668000" cy="55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9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7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2" r:id="rId4"/>
    <p:sldLayoutId id="2147483661" r:id="rId5"/>
    <p:sldLayoutId id="2147483665" r:id="rId6"/>
    <p:sldLayoutId id="2147483662" r:id="rId7"/>
    <p:sldLayoutId id="2147483663" r:id="rId8"/>
    <p:sldLayoutId id="2147483664" r:id="rId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ombudsmanM3@stib.brussels" TargetMode="External"/><Relationship Id="rId2" Type="http://schemas.openxmlformats.org/officeDocument/2006/relationships/hyperlink" Target="http://www.metro3.be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8062DAD-EA55-449B-BB1C-3454250ADD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NOUVELLE STATION ALBERT</a:t>
            </a:r>
            <a:br>
              <a:rPr lang="fr-FR" dirty="0"/>
            </a:br>
            <a:endParaRPr lang="en-US" i="1" cap="small" dirty="0">
              <a:uFill>
                <a:solidFill>
                  <a:srgbClr val="00FFFF"/>
                </a:solidFill>
              </a:uFill>
              <a:latin typeface="Reef" panose="020F08030805040D0204" pitchFamily="34" charset="0"/>
              <a:cs typeface="Reef" panose="020F08030805040D0204" pitchFamily="34" charset="0"/>
            </a:endParaRPr>
          </a:p>
          <a:p>
            <a:pPr lvl="1"/>
            <a:r>
              <a:rPr lang="fr-FR" sz="1800" dirty="0"/>
              <a:t/>
            </a:r>
            <a:br>
              <a:rPr lang="fr-FR" sz="1800" dirty="0"/>
            </a:br>
            <a:r>
              <a:rPr lang="fr-FR" dirty="0"/>
              <a:t>Réunion publique </a:t>
            </a:r>
          </a:p>
          <a:p>
            <a:pPr lvl="1"/>
            <a:r>
              <a:rPr lang="fr-FR" dirty="0"/>
              <a:t>Mardi 17 septembre 2019</a:t>
            </a:r>
          </a:p>
        </p:txBody>
      </p:sp>
    </p:spTree>
    <p:extLst>
      <p:ext uri="{BB962C8B-B14F-4D97-AF65-F5344CB8AC3E}">
        <p14:creationId xmlns:p14="http://schemas.microsoft.com/office/powerpoint/2010/main" val="190437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F836FB57-F206-4B29-A827-4C0FD95B6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7F262642-F50D-4438-B380-69F6B5421D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Transformation de la station Albert</a:t>
            </a:r>
          </a:p>
        </p:txBody>
      </p:sp>
    </p:spTree>
    <p:extLst>
      <p:ext uri="{BB962C8B-B14F-4D97-AF65-F5344CB8AC3E}">
        <p14:creationId xmlns:p14="http://schemas.microsoft.com/office/powerpoint/2010/main" val="169275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E2CF3723-D7A9-4451-8F76-36AD964395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dirty="0"/>
              <a:t>PROJE(C)T NO(O)RD – Albert / STIB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CA347FA-4033-4411-A0B9-1679AD6F14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Décisions du Gouvernement de la Région de Bruxelles Capitale</a:t>
            </a:r>
          </a:p>
          <a:p>
            <a:endParaRPr lang="fr-FR" dirty="0"/>
          </a:p>
          <a:p>
            <a:pPr lvl="1"/>
            <a:r>
              <a:rPr lang="fr-FR" dirty="0"/>
              <a:t>Adaptation arrière gare – Gare du Nord </a:t>
            </a:r>
          </a:p>
          <a:p>
            <a:pPr lvl="2"/>
            <a:endParaRPr lang="fr-FR" i="1" dirty="0"/>
          </a:p>
          <a:p>
            <a:pPr lvl="1"/>
            <a:r>
              <a:rPr lang="fr-FR" dirty="0"/>
              <a:t>Adaptation stations et tunnels existants</a:t>
            </a:r>
          </a:p>
          <a:p>
            <a:pPr lvl="2"/>
            <a:endParaRPr lang="fr-FR" i="1" dirty="0"/>
          </a:p>
          <a:p>
            <a:pPr lvl="1"/>
            <a:r>
              <a:rPr lang="fr-FR" dirty="0"/>
              <a:t>Projet </a:t>
            </a:r>
            <a:r>
              <a:rPr lang="fr-FR" dirty="0" err="1"/>
              <a:t>Toots</a:t>
            </a:r>
            <a:r>
              <a:rPr lang="fr-FR" dirty="0"/>
              <a:t> Thielemans </a:t>
            </a:r>
          </a:p>
          <a:p>
            <a:pPr lvl="2"/>
            <a:endParaRPr lang="fr-FR" i="1" dirty="0"/>
          </a:p>
          <a:p>
            <a:pPr lvl="1"/>
            <a:r>
              <a:rPr lang="fr-FR" dirty="0"/>
              <a:t>Projet Albert</a:t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pic>
        <p:nvPicPr>
          <p:cNvPr id="7" name="Espace réservé pour une image  6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2A74A90C-A5D3-4959-B98D-EE82EAC2448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91" y="1175302"/>
            <a:ext cx="2736000" cy="5074506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410D67CC-25C8-4ADC-9DF8-6DEE7EFB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50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8BA8F30A-C141-4DAE-A267-3BF16C0FD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Plan de localisation </a:t>
            </a:r>
            <a:br>
              <a:rPr lang="fr-FR" dirty="0"/>
            </a:br>
            <a:endParaRPr lang="fr-FR" dirty="0"/>
          </a:p>
        </p:txBody>
      </p:sp>
      <p:pic>
        <p:nvPicPr>
          <p:cNvPr id="7" name="Espace réservé pour une image  6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B4719765-CFE0-4F6F-A7FB-3C6764CA125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r="495"/>
          <a:stretch/>
        </p:blipFill>
        <p:spPr>
          <a:xfrm>
            <a:off x="433388" y="1820425"/>
            <a:ext cx="8277224" cy="3753486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7DBD884-A994-434C-B701-E9389C69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949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8BA8F30A-C141-4DAE-A267-3BF16C0FD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Accès station</a:t>
            </a:r>
            <a:br>
              <a:rPr lang="fr-FR" dirty="0"/>
            </a:b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97DBD884-A994-434C-B701-E9389C69F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9" name="Espace réservé pour une image  8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1F9C721E-D77B-43AE-89D9-EC200281CB0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b="9616"/>
          <a:stretch>
            <a:fillRect/>
          </a:stretch>
        </p:blipFill>
        <p:spPr>
          <a:xfrm>
            <a:off x="963144" y="1966449"/>
            <a:ext cx="7397386" cy="4081592"/>
          </a:xfrm>
        </p:spPr>
      </p:pic>
    </p:spTree>
    <p:extLst>
      <p:ext uri="{BB962C8B-B14F-4D97-AF65-F5344CB8AC3E}">
        <p14:creationId xmlns:p14="http://schemas.microsoft.com/office/powerpoint/2010/main" val="1868897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FB754373-15F1-41DB-9691-D8A25E1E8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4"/>
            <a:ext cx="8150996" cy="1331445"/>
          </a:xfrm>
        </p:spPr>
        <p:txBody>
          <a:bodyPr/>
          <a:lstStyle/>
          <a:p>
            <a:r>
              <a:rPr lang="fr-FR" dirty="0"/>
              <a:t>Situation existante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75BC17BB-FCF9-49BD-97DA-2C24A026E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4AC8588C-7EA3-4DCE-A817-96EB8BE44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79" y="3096044"/>
            <a:ext cx="3113092" cy="201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DED289-5646-4EF6-9C25-F3FE68CCF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45" y="4105905"/>
            <a:ext cx="2660598" cy="18992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25">
            <a:extLst>
              <a:ext uri="{FF2B5EF4-FFF2-40B4-BE49-F238E27FC236}">
                <a16:creationId xmlns:a16="http://schemas.microsoft.com/office/drawing/2014/main" xmlns="" id="{AF5C48B0-B419-4D82-818F-1C53166E4E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8"/>
          <a:stretch/>
        </p:blipFill>
        <p:spPr bwMode="auto">
          <a:xfrm>
            <a:off x="3566909" y="2174217"/>
            <a:ext cx="2660598" cy="159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4">
            <a:extLst>
              <a:ext uri="{FF2B5EF4-FFF2-40B4-BE49-F238E27FC236}">
                <a16:creationId xmlns:a16="http://schemas.microsoft.com/office/drawing/2014/main" xmlns="" id="{3C1481C9-F3DC-404E-951C-36C4638AA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45" y="2270370"/>
            <a:ext cx="2660598" cy="149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193CE7-17FD-4250-8048-868AD186F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09" y="4105905"/>
            <a:ext cx="2660598" cy="1910536"/>
          </a:xfrm>
          <a:prstGeom prst="rect">
            <a:avLst/>
          </a:prstGeom>
          <a:noFill/>
          <a:ln w="9525">
            <a:solidFill>
              <a:srgbClr val="13398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21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54E53154-9480-4616-B400-1C5C8DB0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Niveau -1 TRAMS		</a:t>
            </a:r>
          </a:p>
          <a:p>
            <a:endParaRPr lang="fr-FR" dirty="0"/>
          </a:p>
        </p:txBody>
      </p:sp>
      <p:pic>
        <p:nvPicPr>
          <p:cNvPr id="7" name="Espace réservé pour une image  6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30216243-EE51-404A-858C-956A0106164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1" b="6451"/>
          <a:stretch>
            <a:fillRect/>
          </a:stretch>
        </p:blipFill>
        <p:spPr/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640E263-635C-488A-B8DC-54134495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32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54E53154-9480-4616-B400-1C5C8DB0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Niveau -1 TRAMS		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640E263-635C-488A-B8DC-54134495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8" name="Espace réservé pour une image  7" descr="Une image contenant intérieur, plafond, plancher, mur&#10;&#10;Description générée automatiquement">
            <a:extLst>
              <a:ext uri="{FF2B5EF4-FFF2-40B4-BE49-F238E27FC236}">
                <a16:creationId xmlns:a16="http://schemas.microsoft.com/office/drawing/2014/main" xmlns="" id="{8BAFA2A0-50ED-4FDB-BE33-E29B8B92CE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r="65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8282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54E53154-9480-4616-B400-1C5C8DB0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Niveau -2 METRO		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640E263-635C-488A-B8DC-54134495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7" name="Espace réservé pour une image  6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14D00A46-2260-4113-9EC4-31DEB3F42AC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0" b="132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446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54E53154-9480-4616-B400-1C5C8DB02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Niveau -2 METRO		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F640E263-635C-488A-B8DC-54134495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8" name="Espace réservé pour une image  7" descr="Une image contenant intérieur, plafond, bâtiment&#10;&#10;Description générée automatiquement">
            <a:extLst>
              <a:ext uri="{FF2B5EF4-FFF2-40B4-BE49-F238E27FC236}">
                <a16:creationId xmlns:a16="http://schemas.microsoft.com/office/drawing/2014/main" xmlns="" id="{8D05FA96-1861-4FCC-9BE8-C9C42EC564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r="6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8434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FD514C-93F8-44D1-9313-640D96DED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4"/>
            <a:ext cx="8150996" cy="639417"/>
          </a:xfrm>
        </p:spPr>
        <p:txBody>
          <a:bodyPr/>
          <a:lstStyle/>
          <a:p>
            <a:r>
              <a:rPr lang="fr-FR" dirty="0"/>
              <a:t>Accessibilité PMR</a:t>
            </a:r>
            <a:br>
              <a:rPr lang="fr-FR" dirty="0"/>
            </a:b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5B3BBC91-2997-4D9C-9E78-52E8FC15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7" name="Espace réservé pour une image  6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859A7F8D-60A7-4570-AAB9-8B5661B1AEA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12" y="966651"/>
            <a:ext cx="3074294" cy="5076000"/>
          </a:xfr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BB3AF154-BC08-4D6E-B0D1-B65B0F93CD97}"/>
              </a:ext>
            </a:extLst>
          </p:cNvPr>
          <p:cNvSpPr txBox="1"/>
          <p:nvPr/>
        </p:nvSpPr>
        <p:spPr>
          <a:xfrm>
            <a:off x="3730927" y="1620168"/>
            <a:ext cx="1990601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r-FR" sz="2500" b="1" dirty="0">
                <a:latin typeface="Calibri" panose="020F0502020204030204" pitchFamily="34" charset="0"/>
                <a:cs typeface="Calibri" panose="020F0502020204030204" pitchFamily="34" charset="0"/>
              </a:rPr>
              <a:t>Surface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655A9168-93E0-4ECD-862C-C5425FCB481F}"/>
              </a:ext>
            </a:extLst>
          </p:cNvPr>
          <p:cNvSpPr txBox="1"/>
          <p:nvPr/>
        </p:nvSpPr>
        <p:spPr>
          <a:xfrm>
            <a:off x="3730928" y="3338917"/>
            <a:ext cx="1818056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r-FR" sz="2500" b="1" dirty="0">
                <a:solidFill>
                  <a:srgbClr val="F2E2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Niveau -1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F6B7F986-29EC-4ECD-A6EB-177AE72E2981}"/>
              </a:ext>
            </a:extLst>
          </p:cNvPr>
          <p:cNvSpPr txBox="1"/>
          <p:nvPr/>
        </p:nvSpPr>
        <p:spPr>
          <a:xfrm>
            <a:off x="3739636" y="5010500"/>
            <a:ext cx="2215691" cy="4770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r-FR" sz="2500" b="1" dirty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Niveau -2</a:t>
            </a:r>
          </a:p>
        </p:txBody>
      </p:sp>
      <p:sp>
        <p:nvSpPr>
          <p:cNvPr id="26" name="TextBox 2">
            <a:extLst>
              <a:ext uri="{FF2B5EF4-FFF2-40B4-BE49-F238E27FC236}">
                <a16:creationId xmlns:a16="http://schemas.microsoft.com/office/drawing/2014/main" xmlns="" id="{E05AD8DC-0307-486C-875D-6E50F9FA9005}"/>
              </a:ext>
            </a:extLst>
          </p:cNvPr>
          <p:cNvSpPr txBox="1"/>
          <p:nvPr/>
        </p:nvSpPr>
        <p:spPr>
          <a:xfrm>
            <a:off x="601205" y="2644971"/>
            <a:ext cx="32105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700" dirty="0">
                <a:solidFill>
                  <a:srgbClr val="59A6BD"/>
                </a:solidFill>
              </a:rPr>
              <a:t>5 nouveaux ascenseurs  </a:t>
            </a:r>
            <a:br>
              <a:rPr lang="fr-BE" sz="1700" dirty="0">
                <a:solidFill>
                  <a:srgbClr val="59A6BD"/>
                </a:solidFill>
              </a:rPr>
            </a:br>
            <a:r>
              <a:rPr lang="fr-BE" sz="1700" dirty="0">
                <a:solidFill>
                  <a:srgbClr val="59A6BD"/>
                </a:solidFill>
              </a:rPr>
              <a:t>dont 2 en surface</a:t>
            </a:r>
          </a:p>
          <a:p>
            <a:endParaRPr lang="fr-BE" sz="1700" dirty="0"/>
          </a:p>
          <a:p>
            <a:endParaRPr lang="fr-BE" sz="1700" dirty="0"/>
          </a:p>
          <a:p>
            <a:r>
              <a:rPr lang="fr-BE" sz="1700" dirty="0">
                <a:solidFill>
                  <a:srgbClr val="59A6BD"/>
                </a:solidFill>
              </a:rPr>
              <a:t>Remplacement de tous les escalators</a:t>
            </a:r>
          </a:p>
        </p:txBody>
      </p:sp>
    </p:spTree>
    <p:extLst>
      <p:ext uri="{BB962C8B-B14F-4D97-AF65-F5344CB8AC3E}">
        <p14:creationId xmlns:p14="http://schemas.microsoft.com/office/powerpoint/2010/main" val="234867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A75A04F3-0E62-4A89-A2B3-D1B149422E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CE1E4CD9-4D44-4C85-A923-B6DDE03BBB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plus de mobilité </a:t>
            </a:r>
            <a:br>
              <a:rPr lang="fr-FR" dirty="0"/>
            </a:br>
            <a:r>
              <a:rPr lang="fr-FR" dirty="0"/>
              <a:t>en ville</a:t>
            </a:r>
          </a:p>
        </p:txBody>
      </p:sp>
    </p:spTree>
    <p:extLst>
      <p:ext uri="{BB962C8B-B14F-4D97-AF65-F5344CB8AC3E}">
        <p14:creationId xmlns:p14="http://schemas.microsoft.com/office/powerpoint/2010/main" val="1843834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9EB1CC0F-EEBC-4535-BDCF-201E2EA0D6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28808F6-CC83-4773-AA02-FDEB65974F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Chantier </a:t>
            </a:r>
            <a:br>
              <a:rPr lang="fr-FR" dirty="0"/>
            </a:br>
            <a:r>
              <a:rPr lang="fr-FR" dirty="0"/>
              <a:t>Phases préparatoires</a:t>
            </a:r>
          </a:p>
        </p:txBody>
      </p:sp>
    </p:spTree>
    <p:extLst>
      <p:ext uri="{BB962C8B-B14F-4D97-AF65-F5344CB8AC3E}">
        <p14:creationId xmlns:p14="http://schemas.microsoft.com/office/powerpoint/2010/main" val="1447092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FAEAE7A4-6610-4FBF-B94C-65697ADE6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Planning prévisionnel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1BBB524E-C50D-42A2-B4A6-AFC373BF7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21</a:t>
            </a:fld>
            <a:endParaRPr lang="fr-FR" dirty="0"/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xmlns="" id="{1F32680C-7579-43A8-94A5-DE8F5F3DD03F}"/>
              </a:ext>
            </a:extLst>
          </p:cNvPr>
          <p:cNvGrpSpPr/>
          <p:nvPr/>
        </p:nvGrpSpPr>
        <p:grpSpPr>
          <a:xfrm>
            <a:off x="553958" y="2232286"/>
            <a:ext cx="8053816" cy="2445358"/>
            <a:chOff x="632337" y="1117582"/>
            <a:chExt cx="8053816" cy="2445358"/>
          </a:xfrm>
        </p:grpSpPr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xmlns="" id="{B544A084-DB65-4AB0-AFD5-631E284B7B46}"/>
                </a:ext>
              </a:extLst>
            </p:cNvPr>
            <p:cNvSpPr/>
            <p:nvPr/>
          </p:nvSpPr>
          <p:spPr>
            <a:xfrm>
              <a:off x="632337" y="1117582"/>
              <a:ext cx="1764000" cy="762731"/>
            </a:xfrm>
            <a:custGeom>
              <a:avLst/>
              <a:gdLst>
                <a:gd name="connsiteX0" fmla="*/ 0 w 1906829"/>
                <a:gd name="connsiteY0" fmla="*/ 0 h 762731"/>
                <a:gd name="connsiteX1" fmla="*/ 1525464 w 1906829"/>
                <a:gd name="connsiteY1" fmla="*/ 0 h 762731"/>
                <a:gd name="connsiteX2" fmla="*/ 1906829 w 1906829"/>
                <a:gd name="connsiteY2" fmla="*/ 381366 h 762731"/>
                <a:gd name="connsiteX3" fmla="*/ 1525464 w 1906829"/>
                <a:gd name="connsiteY3" fmla="*/ 762731 h 762731"/>
                <a:gd name="connsiteX4" fmla="*/ 0 w 1906829"/>
                <a:gd name="connsiteY4" fmla="*/ 762731 h 762731"/>
                <a:gd name="connsiteX5" fmla="*/ 381366 w 1906829"/>
                <a:gd name="connsiteY5" fmla="*/ 381366 h 762731"/>
                <a:gd name="connsiteX6" fmla="*/ 0 w 1906829"/>
                <a:gd name="connsiteY6" fmla="*/ 0 h 76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6829" h="762731">
                  <a:moveTo>
                    <a:pt x="0" y="0"/>
                  </a:moveTo>
                  <a:lnTo>
                    <a:pt x="1525464" y="0"/>
                  </a:lnTo>
                  <a:lnTo>
                    <a:pt x="1906829" y="381366"/>
                  </a:lnTo>
                  <a:lnTo>
                    <a:pt x="1525464" y="762731"/>
                  </a:lnTo>
                  <a:lnTo>
                    <a:pt x="0" y="762731"/>
                  </a:lnTo>
                  <a:lnTo>
                    <a:pt x="381366" y="38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  <a:alpha val="9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373" tIns="17336" rIns="398701" bIns="1733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/>
                <a:t>Travaux préparatoires</a:t>
              </a:r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xmlns="" id="{E9889780-5341-4C69-B76D-F9A2B2353F30}"/>
                </a:ext>
              </a:extLst>
            </p:cNvPr>
            <p:cNvSpPr/>
            <p:nvPr/>
          </p:nvSpPr>
          <p:spPr>
            <a:xfrm>
              <a:off x="2217848" y="1117582"/>
              <a:ext cx="1764000" cy="762731"/>
            </a:xfrm>
            <a:custGeom>
              <a:avLst/>
              <a:gdLst>
                <a:gd name="connsiteX0" fmla="*/ 0 w 1906829"/>
                <a:gd name="connsiteY0" fmla="*/ 0 h 762731"/>
                <a:gd name="connsiteX1" fmla="*/ 1525464 w 1906829"/>
                <a:gd name="connsiteY1" fmla="*/ 0 h 762731"/>
                <a:gd name="connsiteX2" fmla="*/ 1906829 w 1906829"/>
                <a:gd name="connsiteY2" fmla="*/ 381366 h 762731"/>
                <a:gd name="connsiteX3" fmla="*/ 1525464 w 1906829"/>
                <a:gd name="connsiteY3" fmla="*/ 762731 h 762731"/>
                <a:gd name="connsiteX4" fmla="*/ 0 w 1906829"/>
                <a:gd name="connsiteY4" fmla="*/ 762731 h 762731"/>
                <a:gd name="connsiteX5" fmla="*/ 381366 w 1906829"/>
                <a:gd name="connsiteY5" fmla="*/ 381366 h 762731"/>
                <a:gd name="connsiteX6" fmla="*/ 0 w 1906829"/>
                <a:gd name="connsiteY6" fmla="*/ 0 h 76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6829" h="762731">
                  <a:moveTo>
                    <a:pt x="0" y="0"/>
                  </a:moveTo>
                  <a:lnTo>
                    <a:pt x="1525464" y="0"/>
                  </a:lnTo>
                  <a:lnTo>
                    <a:pt x="1906829" y="381366"/>
                  </a:lnTo>
                  <a:lnTo>
                    <a:pt x="1525464" y="762731"/>
                  </a:lnTo>
                  <a:lnTo>
                    <a:pt x="0" y="762731"/>
                  </a:lnTo>
                  <a:lnTo>
                    <a:pt x="381366" y="38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6BD">
                <a:alpha val="90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373" tIns="17336" rIns="398701" bIns="17336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kern="1200" dirty="0"/>
                <a:t>Démarrage chantier Jupiter</a:t>
              </a:r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xmlns="" id="{6981A55F-0B17-4CF2-A77E-BF131FB34EB2}"/>
                </a:ext>
              </a:extLst>
            </p:cNvPr>
            <p:cNvSpPr/>
            <p:nvPr/>
          </p:nvSpPr>
          <p:spPr>
            <a:xfrm>
              <a:off x="3820778" y="1117582"/>
              <a:ext cx="1764000" cy="762731"/>
            </a:xfrm>
            <a:custGeom>
              <a:avLst/>
              <a:gdLst>
                <a:gd name="connsiteX0" fmla="*/ 0 w 1906829"/>
                <a:gd name="connsiteY0" fmla="*/ 0 h 762731"/>
                <a:gd name="connsiteX1" fmla="*/ 1525464 w 1906829"/>
                <a:gd name="connsiteY1" fmla="*/ 0 h 762731"/>
                <a:gd name="connsiteX2" fmla="*/ 1906829 w 1906829"/>
                <a:gd name="connsiteY2" fmla="*/ 381366 h 762731"/>
                <a:gd name="connsiteX3" fmla="*/ 1525464 w 1906829"/>
                <a:gd name="connsiteY3" fmla="*/ 762731 h 762731"/>
                <a:gd name="connsiteX4" fmla="*/ 0 w 1906829"/>
                <a:gd name="connsiteY4" fmla="*/ 762731 h 762731"/>
                <a:gd name="connsiteX5" fmla="*/ 381366 w 1906829"/>
                <a:gd name="connsiteY5" fmla="*/ 381366 h 762731"/>
                <a:gd name="connsiteX6" fmla="*/ 0 w 1906829"/>
                <a:gd name="connsiteY6" fmla="*/ 0 h 76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6829" h="762731">
                  <a:moveTo>
                    <a:pt x="0" y="0"/>
                  </a:moveTo>
                  <a:lnTo>
                    <a:pt x="1525464" y="0"/>
                  </a:lnTo>
                  <a:lnTo>
                    <a:pt x="1906829" y="381366"/>
                  </a:lnTo>
                  <a:lnTo>
                    <a:pt x="1525464" y="762731"/>
                  </a:lnTo>
                  <a:lnTo>
                    <a:pt x="0" y="762731"/>
                  </a:lnTo>
                  <a:lnTo>
                    <a:pt x="381366" y="38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6BD">
                <a:alpha val="90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373" tIns="17336" rIns="398701" bIns="17336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b="1" kern="1200" dirty="0"/>
                <a:t>Arrivée du métro</a:t>
              </a:r>
              <a:endParaRPr lang="fr-FR" sz="1300" kern="1200" dirty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xmlns="" id="{1C57BB28-EE13-4B32-8075-8A42805F075A}"/>
                </a:ext>
              </a:extLst>
            </p:cNvPr>
            <p:cNvSpPr/>
            <p:nvPr/>
          </p:nvSpPr>
          <p:spPr>
            <a:xfrm>
              <a:off x="5397598" y="1117582"/>
              <a:ext cx="1764000" cy="762731"/>
            </a:xfrm>
            <a:custGeom>
              <a:avLst/>
              <a:gdLst>
                <a:gd name="connsiteX0" fmla="*/ 0 w 1906829"/>
                <a:gd name="connsiteY0" fmla="*/ 0 h 762731"/>
                <a:gd name="connsiteX1" fmla="*/ 1525464 w 1906829"/>
                <a:gd name="connsiteY1" fmla="*/ 0 h 762731"/>
                <a:gd name="connsiteX2" fmla="*/ 1906829 w 1906829"/>
                <a:gd name="connsiteY2" fmla="*/ 381366 h 762731"/>
                <a:gd name="connsiteX3" fmla="*/ 1525464 w 1906829"/>
                <a:gd name="connsiteY3" fmla="*/ 762731 h 762731"/>
                <a:gd name="connsiteX4" fmla="*/ 0 w 1906829"/>
                <a:gd name="connsiteY4" fmla="*/ 762731 h 762731"/>
                <a:gd name="connsiteX5" fmla="*/ 381366 w 1906829"/>
                <a:gd name="connsiteY5" fmla="*/ 381366 h 762731"/>
                <a:gd name="connsiteX6" fmla="*/ 0 w 1906829"/>
                <a:gd name="connsiteY6" fmla="*/ 0 h 76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6829" h="762731">
                  <a:moveTo>
                    <a:pt x="0" y="0"/>
                  </a:moveTo>
                  <a:lnTo>
                    <a:pt x="1525464" y="0"/>
                  </a:lnTo>
                  <a:lnTo>
                    <a:pt x="1906829" y="381366"/>
                  </a:lnTo>
                  <a:lnTo>
                    <a:pt x="1525464" y="762731"/>
                  </a:lnTo>
                  <a:lnTo>
                    <a:pt x="0" y="762731"/>
                  </a:lnTo>
                  <a:lnTo>
                    <a:pt x="381366" y="3813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6BD">
                <a:alpha val="90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373" tIns="17336" rIns="398701" bIns="17336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300" b="1" kern="1200" dirty="0"/>
                <a:t>Démarrage chantier trémie Albert</a:t>
              </a:r>
              <a:endParaRPr lang="fr-FR" sz="1300" kern="1200" dirty="0"/>
            </a:p>
          </p:txBody>
        </p:sp>
        <p:sp>
          <p:nvSpPr>
            <p:cNvPr id="29" name="Forme libre : forme 28">
              <a:extLst>
                <a:ext uri="{FF2B5EF4-FFF2-40B4-BE49-F238E27FC236}">
                  <a16:creationId xmlns:a16="http://schemas.microsoft.com/office/drawing/2014/main" xmlns="" id="{273FDD44-C3FB-49AA-AEB0-1BDDCFCBE58B}"/>
                </a:ext>
              </a:extLst>
            </p:cNvPr>
            <p:cNvSpPr/>
            <p:nvPr/>
          </p:nvSpPr>
          <p:spPr>
            <a:xfrm>
              <a:off x="6922153" y="1117582"/>
              <a:ext cx="1764000" cy="762731"/>
            </a:xfrm>
            <a:custGeom>
              <a:avLst/>
              <a:gdLst>
                <a:gd name="connsiteX0" fmla="*/ 0 w 1906829"/>
                <a:gd name="connsiteY0" fmla="*/ 0 h 762731"/>
                <a:gd name="connsiteX1" fmla="*/ 1525464 w 1906829"/>
                <a:gd name="connsiteY1" fmla="*/ 0 h 762731"/>
                <a:gd name="connsiteX2" fmla="*/ 1906829 w 1906829"/>
                <a:gd name="connsiteY2" fmla="*/ 381366 h 762731"/>
                <a:gd name="connsiteX3" fmla="*/ 1525464 w 1906829"/>
                <a:gd name="connsiteY3" fmla="*/ 762731 h 762731"/>
                <a:gd name="connsiteX4" fmla="*/ 0 w 1906829"/>
                <a:gd name="connsiteY4" fmla="*/ 762731 h 762731"/>
                <a:gd name="connsiteX5" fmla="*/ 381366 w 1906829"/>
                <a:gd name="connsiteY5" fmla="*/ 381366 h 762731"/>
                <a:gd name="connsiteX6" fmla="*/ 0 w 1906829"/>
                <a:gd name="connsiteY6" fmla="*/ 0 h 76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6829" h="762731">
                  <a:moveTo>
                    <a:pt x="0" y="0"/>
                  </a:moveTo>
                  <a:lnTo>
                    <a:pt x="1525464" y="0"/>
                  </a:lnTo>
                  <a:lnTo>
                    <a:pt x="1906829" y="381366"/>
                  </a:lnTo>
                  <a:lnTo>
                    <a:pt x="1525464" y="762731"/>
                  </a:lnTo>
                  <a:lnTo>
                    <a:pt x="0" y="762731"/>
                  </a:lnTo>
                  <a:lnTo>
                    <a:pt x="381366" y="381366"/>
                  </a:lnTo>
                  <a:lnTo>
                    <a:pt x="0" y="0"/>
                  </a:lnTo>
                  <a:close/>
                </a:path>
              </a:pathLst>
            </a:custGeom>
            <a:pattFill prst="pct50">
              <a:fgClr>
                <a:srgbClr val="59A6BD"/>
              </a:fgClr>
              <a:bgClr>
                <a:schemeClr val="bg1"/>
              </a:bgClr>
            </a:patt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3373" tIns="17336" rIns="398701" bIns="17336" numCol="1" spcCol="1270" anchor="ctr" anchorCtr="0">
              <a:noAutofit/>
            </a:bodyPr>
            <a:lstStyle/>
            <a:p>
              <a:pPr marL="0" lvl="0" indent="0" algn="ctr" defTabSz="577850" rtl="0">
                <a:lnSpc>
                  <a:spcPts val="1200"/>
                </a:lnSpc>
                <a:spcBef>
                  <a:spcPct val="0"/>
                </a:spcBef>
                <a:buNone/>
              </a:pPr>
              <a:r>
                <a:rPr lang="fr-FR" sz="1300" kern="1200" spc="-50" dirty="0"/>
                <a:t>Pôle intermodal métro, tram 51, tram 4, tram 7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0449B17-7CDD-464D-B377-75B0E6FA4407}"/>
                </a:ext>
              </a:extLst>
            </p:cNvPr>
            <p:cNvSpPr/>
            <p:nvPr/>
          </p:nvSpPr>
          <p:spPr>
            <a:xfrm>
              <a:off x="2225310" y="1956390"/>
              <a:ext cx="1380039" cy="1606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fr-BE" sz="1200" dirty="0">
                  <a:solidFill>
                    <a:schemeClr val="tx1"/>
                  </a:solidFill>
                </a:rPr>
                <a:t>2020-2023</a:t>
              </a:r>
              <a:br>
                <a:rPr lang="fr-BE" sz="1200" dirty="0">
                  <a:solidFill>
                    <a:schemeClr val="tx1"/>
                  </a:solidFill>
                </a:rPr>
              </a:br>
              <a:endParaRPr lang="fr-BE" sz="1200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r>
                <a:rPr lang="fr-BE" sz="1200" dirty="0">
                  <a:solidFill>
                    <a:schemeClr val="tx1"/>
                  </a:solidFill>
                </a:rPr>
                <a:t>Aménagement terminus 51</a:t>
              </a:r>
            </a:p>
            <a:p>
              <a:pPr algn="ctr">
                <a:lnSpc>
                  <a:spcPts val="1200"/>
                </a:lnSpc>
                <a:defRPr/>
              </a:pPr>
              <a:endParaRPr lang="fr-BE" sz="1200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r>
                <a:rPr lang="fr-BE" sz="1200" dirty="0">
                  <a:solidFill>
                    <a:schemeClr val="tx1"/>
                  </a:solidFill>
                </a:rPr>
                <a:t>Préparation </a:t>
              </a:r>
              <a:r>
                <a:rPr lang="fr-BE" sz="1200" dirty="0" err="1">
                  <a:solidFill>
                    <a:schemeClr val="tx1"/>
                  </a:solidFill>
                </a:rPr>
                <a:t>arrière-gare</a:t>
              </a:r>
              <a:r>
                <a:rPr lang="fr-BE" sz="1200" dirty="0">
                  <a:solidFill>
                    <a:schemeClr val="tx1"/>
                  </a:solidFill>
                </a:rPr>
                <a:t> métro</a:t>
              </a:r>
            </a:p>
            <a:p>
              <a:pPr algn="ctr">
                <a:lnSpc>
                  <a:spcPts val="1200"/>
                </a:lnSpc>
                <a:defRPr/>
              </a:pPr>
              <a:endParaRPr lang="fr-BE" sz="1200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r>
                <a:rPr lang="fr-BE" sz="1200" dirty="0">
                  <a:solidFill>
                    <a:schemeClr val="tx1"/>
                  </a:solidFill>
                </a:rPr>
                <a:t>Aménagement intérieur station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C6BF131E-B6E7-47AC-B0E8-8ABFA5C2C1DB}"/>
                </a:ext>
              </a:extLst>
            </p:cNvPr>
            <p:cNvSpPr/>
            <p:nvPr/>
          </p:nvSpPr>
          <p:spPr>
            <a:xfrm>
              <a:off x="3836764" y="1956389"/>
              <a:ext cx="1380039" cy="16002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fr-FR" sz="1200" dirty="0">
                  <a:solidFill>
                    <a:schemeClr val="tx1"/>
                  </a:solidFill>
                </a:rPr>
                <a:t>2024</a:t>
              </a:r>
            </a:p>
            <a:p>
              <a:pPr algn="ctr">
                <a:lnSpc>
                  <a:spcPts val="1200"/>
                </a:lnSpc>
                <a:defRPr/>
              </a:pPr>
              <a:endParaRPr lang="fr-FR" sz="1200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r>
                <a:rPr lang="fr-FR" sz="1200" dirty="0">
                  <a:solidFill>
                    <a:schemeClr val="tx1"/>
                  </a:solidFill>
                </a:rPr>
                <a:t>Basculement du </a:t>
              </a:r>
              <a:r>
                <a:rPr lang="fr-FR" sz="1200" dirty="0" err="1">
                  <a:solidFill>
                    <a:schemeClr val="tx1"/>
                  </a:solidFill>
                </a:rPr>
                <a:t>prémétro</a:t>
              </a:r>
              <a:r>
                <a:rPr lang="fr-FR" sz="1200" dirty="0">
                  <a:solidFill>
                    <a:schemeClr val="tx1"/>
                  </a:solidFill>
                </a:rPr>
                <a:t> en métro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8495AB34-7C96-406E-8DD5-F16968031BB4}"/>
                </a:ext>
              </a:extLst>
            </p:cNvPr>
            <p:cNvSpPr/>
            <p:nvPr/>
          </p:nvSpPr>
          <p:spPr>
            <a:xfrm>
              <a:off x="5448219" y="1950039"/>
              <a:ext cx="1380040" cy="160655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fr-FR" sz="1200" dirty="0">
                  <a:solidFill>
                    <a:schemeClr val="tx1"/>
                  </a:solidFill>
                </a:rPr>
                <a:t>2024-2025</a:t>
              </a:r>
            </a:p>
            <a:p>
              <a:pPr algn="ctr">
                <a:lnSpc>
                  <a:spcPts val="1200"/>
                </a:lnSpc>
                <a:defRPr/>
              </a:pPr>
              <a:endParaRPr lang="fr-FR" sz="1200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r>
                <a:rPr lang="fr-FR" sz="1200" dirty="0">
                  <a:solidFill>
                    <a:schemeClr val="tx1"/>
                  </a:solidFill>
                </a:rPr>
                <a:t>Aménagement du terminus tram 4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1942050D-8391-4CBC-8B46-828C1E31EF08}"/>
                </a:ext>
              </a:extLst>
            </p:cNvPr>
            <p:cNvSpPr/>
            <p:nvPr/>
          </p:nvSpPr>
          <p:spPr>
            <a:xfrm>
              <a:off x="6992983" y="1943689"/>
              <a:ext cx="1411064" cy="1600200"/>
            </a:xfrm>
            <a:prstGeom prst="rect">
              <a:avLst/>
            </a:prstGeom>
            <a:pattFill prst="pct5">
              <a:fgClr>
                <a:schemeClr val="bg2">
                  <a:lumMod val="90000"/>
                </a:schemeClr>
              </a:fgClr>
              <a:bgClr>
                <a:schemeClr val="bg1"/>
              </a:bgClr>
            </a:patt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fr-FR" sz="1200" dirty="0">
                  <a:solidFill>
                    <a:schemeClr val="tx1"/>
                  </a:solidFill>
                </a:rPr>
                <a:t>TBD</a:t>
              </a:r>
            </a:p>
            <a:p>
              <a:pPr algn="ctr">
                <a:lnSpc>
                  <a:spcPts val="1200"/>
                </a:lnSpc>
                <a:defRPr/>
              </a:pPr>
              <a:endParaRPr lang="fr-FR" sz="1200" dirty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  <a:defRPr/>
              </a:pPr>
              <a:r>
                <a:rPr lang="fr-FR" sz="1200" dirty="0">
                  <a:solidFill>
                    <a:schemeClr val="tx1"/>
                  </a:solidFill>
                </a:rPr>
                <a:t>Prolongation L7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688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9491A8BB-6B14-4C50-A02A-1902D78BCE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VIVAQUA</a:t>
            </a:r>
            <a:r>
              <a:rPr lang="fr-FR" dirty="0"/>
              <a:t> – égout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0EDEB88-FF7C-4FEE-B47A-7C2C5854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6C16B4A8-FF5C-4D61-A156-A58D820513F1}"/>
              </a:ext>
            </a:extLst>
          </p:cNvPr>
          <p:cNvSpPr txBox="1"/>
          <p:nvPr/>
        </p:nvSpPr>
        <p:spPr>
          <a:xfrm>
            <a:off x="586339" y="1112837"/>
            <a:ext cx="3522806" cy="954107"/>
          </a:xfrm>
          <a:prstGeom prst="rect">
            <a:avLst/>
          </a:prstGeom>
          <a:solidFill>
            <a:srgbClr val="59A6BD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2000" b="1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ère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phase</a:t>
            </a:r>
          </a:p>
          <a:p>
            <a:r>
              <a:rPr lang="fr-FR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 d’un nouvel égout côté impair à partir du 23/09 jusqu’au 04/11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9CBC276-6C98-4BC4-8740-6C8D2B9C9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651" y="4456539"/>
            <a:ext cx="4626697" cy="18248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986B2A4-F82C-457F-8738-20EA375A8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8" y="2495855"/>
            <a:ext cx="8469297" cy="186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8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BF144907-77A9-4170-84A7-BC19E1E607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857807"/>
            <a:ext cx="7704000" cy="4819943"/>
          </a:xfr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9491A8BB-6B14-4C50-A02A-1902D78BCE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8" y="327234"/>
            <a:ext cx="8451129" cy="785603"/>
          </a:xfrm>
        </p:spPr>
        <p:txBody>
          <a:bodyPr/>
          <a:lstStyle/>
          <a:p>
            <a:r>
              <a:rPr lang="fr-FR" dirty="0"/>
              <a:t>Tranchée commune </a:t>
            </a:r>
            <a:r>
              <a:rPr lang="fr-BE" dirty="0" err="1"/>
              <a:t>Sibelga</a:t>
            </a:r>
            <a:r>
              <a:rPr lang="fr-BE" dirty="0"/>
              <a:t>, </a:t>
            </a:r>
            <a:r>
              <a:rPr lang="fr-BE" dirty="0" err="1"/>
              <a:t>hydrobu</a:t>
            </a:r>
            <a:r>
              <a:rPr lang="fr-BE" dirty="0"/>
              <a:t>, </a:t>
            </a:r>
            <a:r>
              <a:rPr lang="fr-BE" dirty="0" err="1"/>
              <a:t>Irisnet</a:t>
            </a:r>
            <a:r>
              <a:rPr lang="fr-BE" dirty="0"/>
              <a:t/>
            </a:r>
            <a:br>
              <a:rPr lang="fr-BE" dirty="0"/>
            </a:br>
            <a:endParaRPr lang="fr-FR" dirty="0"/>
          </a:p>
          <a:p>
            <a:r>
              <a:rPr lang="fr-FR" sz="3000" i="1" dirty="0"/>
              <a:t> 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0EDEB88-FF7C-4FEE-B47A-7C2C5854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6C16B4A8-FF5C-4D61-A156-A58D820513F1}"/>
              </a:ext>
            </a:extLst>
          </p:cNvPr>
          <p:cNvSpPr txBox="1"/>
          <p:nvPr/>
        </p:nvSpPr>
        <p:spPr>
          <a:xfrm>
            <a:off x="630195" y="1200882"/>
            <a:ext cx="3478950" cy="1384995"/>
          </a:xfrm>
          <a:prstGeom prst="rect">
            <a:avLst/>
          </a:prstGeom>
          <a:solidFill>
            <a:srgbClr val="59A6BD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fr-FR" sz="2000" b="1" baseline="30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phase</a:t>
            </a:r>
          </a:p>
          <a:p>
            <a:r>
              <a:rPr lang="fr-F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 nouveaux impétrants (distribution de l’eau, gaz et électricité dans une tranchée commune) à partir du 28/10/19 jusqu’au 20/12/19</a:t>
            </a:r>
            <a:endParaRPr lang="nl-NL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25C3694-9842-4EA3-AB61-852B52A7BC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64" t="-23459"/>
          <a:stretch/>
        </p:blipFill>
        <p:spPr>
          <a:xfrm>
            <a:off x="7697971" y="6081823"/>
            <a:ext cx="769569" cy="53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226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9491A8BB-6B14-4C50-A02A-1902D78BCE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8" y="327234"/>
            <a:ext cx="8451129" cy="785603"/>
          </a:xfrm>
        </p:spPr>
        <p:txBody>
          <a:bodyPr/>
          <a:lstStyle/>
          <a:p>
            <a:r>
              <a:rPr lang="fr-FR" dirty="0"/>
              <a:t>VIVAQUA : égout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60EDEB88-FF7C-4FEE-B47A-7C2C5854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24</a:t>
            </a:fld>
            <a:endParaRPr lang="fr-FR" dirty="0"/>
          </a:p>
        </p:txBody>
      </p:sp>
      <p:pic>
        <p:nvPicPr>
          <p:cNvPr id="8" name="Espace réservé pour une image  7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DFCE07CD-399B-46B5-A810-2F009A25EE4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" r="4254" b="8659"/>
          <a:stretch/>
        </p:blipFill>
        <p:spPr>
          <a:xfrm>
            <a:off x="586340" y="2064048"/>
            <a:ext cx="7961312" cy="4012381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D833C76-FFB6-431C-BAF1-8B725A2A49BC}"/>
              </a:ext>
            </a:extLst>
          </p:cNvPr>
          <p:cNvSpPr txBox="1"/>
          <p:nvPr/>
        </p:nvSpPr>
        <p:spPr>
          <a:xfrm>
            <a:off x="586338" y="1112837"/>
            <a:ext cx="3522806" cy="1015663"/>
          </a:xfrm>
          <a:prstGeom prst="rect">
            <a:avLst/>
          </a:prstGeom>
          <a:solidFill>
            <a:srgbClr val="59A6BD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fr-FR" sz="2000" b="1" baseline="30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ème</a:t>
            </a:r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phase</a:t>
            </a:r>
          </a:p>
          <a:p>
            <a:r>
              <a:rPr lang="fr-FR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Pose nouvel égout à partir du 06/01/20 au 06/03/20</a:t>
            </a:r>
          </a:p>
        </p:txBody>
      </p:sp>
    </p:spTree>
    <p:extLst>
      <p:ext uri="{BB962C8B-B14F-4D97-AF65-F5344CB8AC3E}">
        <p14:creationId xmlns:p14="http://schemas.microsoft.com/office/powerpoint/2010/main" val="2494965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A2259AE9-B094-4A15-B8E3-65FC5323E7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4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76D9749-2F27-4DDE-8BBC-BDBB2697CD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Chantier - Travaux de transformation de la station : impacts en surface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0581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796FEEBE-8FEF-4144-B772-BDC2F390A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4"/>
            <a:ext cx="8345010" cy="825705"/>
          </a:xfrm>
        </p:spPr>
        <p:txBody>
          <a:bodyPr/>
          <a:lstStyle/>
          <a:p>
            <a:r>
              <a:rPr lang="fr-LU" dirty="0"/>
              <a:t>Vue d’ensemble et organisation </a:t>
            </a:r>
            <a:br>
              <a:rPr lang="fr-LU" dirty="0"/>
            </a:br>
            <a:r>
              <a:rPr lang="fr-LU" dirty="0"/>
              <a:t>générale du chantier</a:t>
            </a:r>
            <a:r>
              <a:rPr lang="fr-LU" sz="2900" dirty="0"/>
              <a:t/>
            </a:r>
            <a:br>
              <a:rPr lang="fr-LU" sz="2900" dirty="0"/>
            </a:b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088B0C9-2893-485A-A601-58509440F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0466" y="2457407"/>
            <a:ext cx="4411934" cy="2010088"/>
          </a:xfrm>
        </p:spPr>
        <p:txBody>
          <a:bodyPr/>
          <a:lstStyle/>
          <a:p>
            <a:pPr lvl="1">
              <a:lnSpc>
                <a:spcPts val="2500"/>
              </a:lnSpc>
            </a:pPr>
            <a:r>
              <a:rPr lang="fr-LU" sz="2000" dirty="0"/>
              <a:t>PHASE 1 : (2020 – 2022) :</a:t>
            </a:r>
          </a:p>
          <a:p>
            <a:pPr lvl="2">
              <a:lnSpc>
                <a:spcPts val="2500"/>
              </a:lnSpc>
            </a:pPr>
            <a:r>
              <a:rPr lang="fr-LU" sz="2000" dirty="0">
                <a:solidFill>
                  <a:srgbClr val="59A6BD"/>
                </a:solidFill>
              </a:rPr>
              <a:t>- Réaménagement de la station en sous-sol</a:t>
            </a:r>
          </a:p>
          <a:p>
            <a:pPr lvl="2">
              <a:lnSpc>
                <a:spcPts val="2500"/>
              </a:lnSpc>
            </a:pPr>
            <a:r>
              <a:rPr lang="fr-LU" sz="2000" dirty="0">
                <a:solidFill>
                  <a:srgbClr val="59A6BD"/>
                </a:solidFill>
              </a:rPr>
              <a:t>- Besme/Jupiter/Timmermans – Zone 1.1</a:t>
            </a:r>
          </a:p>
          <a:p>
            <a:pPr lvl="2">
              <a:lnSpc>
                <a:spcPts val="2500"/>
              </a:lnSpc>
            </a:pPr>
            <a:r>
              <a:rPr lang="fr-LU" sz="2000" dirty="0">
                <a:solidFill>
                  <a:srgbClr val="59A6BD"/>
                </a:solidFill>
              </a:rPr>
              <a:t>- Avenue Jupiter – Zone 1.2</a:t>
            </a:r>
          </a:p>
          <a:p>
            <a:pPr lvl="2">
              <a:lnSpc>
                <a:spcPts val="2500"/>
              </a:lnSpc>
            </a:pPr>
            <a:r>
              <a:rPr lang="fr-LU" sz="2000" dirty="0">
                <a:solidFill>
                  <a:srgbClr val="59A6BD"/>
                </a:solidFill>
              </a:rPr>
              <a:t>- Place Albert – Zone 1.3</a:t>
            </a:r>
          </a:p>
          <a:p>
            <a:pPr lvl="2"/>
            <a:endParaRPr lang="fr-LU" sz="2000" dirty="0"/>
          </a:p>
          <a:p>
            <a:r>
              <a:rPr lang="nl-NL" sz="2000" i="1" dirty="0"/>
              <a:t/>
            </a:r>
            <a:br>
              <a:rPr lang="nl-NL" sz="2000" i="1" dirty="0"/>
            </a:br>
            <a:endParaRPr lang="fr-LU" sz="2000" dirty="0"/>
          </a:p>
          <a:p>
            <a:endParaRPr lang="fr-FR" sz="2000" dirty="0"/>
          </a:p>
        </p:txBody>
      </p:sp>
      <p:pic>
        <p:nvPicPr>
          <p:cNvPr id="23" name="Espace réservé pour une image  22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55D88490-8570-48E7-BC87-83A89756D25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r="12551"/>
          <a:stretch>
            <a:fillRect/>
          </a:stretch>
        </p:blipFill>
        <p:spPr>
          <a:xfrm>
            <a:off x="608286" y="1728540"/>
            <a:ext cx="3905250" cy="4233863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1533E9E-2546-442B-82BC-11BC9B50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Tekstvak 12">
            <a:extLst>
              <a:ext uri="{FF2B5EF4-FFF2-40B4-BE49-F238E27FC236}">
                <a16:creationId xmlns:a16="http://schemas.microsoft.com/office/drawing/2014/main" xmlns="" id="{47A34DB8-3814-4811-83E1-28B5B0C4861A}"/>
              </a:ext>
            </a:extLst>
          </p:cNvPr>
          <p:cNvSpPr txBox="1"/>
          <p:nvPr/>
        </p:nvSpPr>
        <p:spPr>
          <a:xfrm>
            <a:off x="1043403" y="4322250"/>
            <a:ext cx="415498" cy="307777"/>
          </a:xfrm>
          <a:prstGeom prst="rect">
            <a:avLst/>
          </a:prstGeom>
          <a:solidFill>
            <a:srgbClr val="59A6BD"/>
          </a:solidFill>
        </p:spPr>
        <p:txBody>
          <a:bodyPr wrap="non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b="1" dirty="0">
                <a:solidFill>
                  <a:schemeClr val="bg1"/>
                </a:solidFill>
              </a:rPr>
              <a:t>1.1</a:t>
            </a:r>
          </a:p>
        </p:txBody>
      </p:sp>
      <p:sp>
        <p:nvSpPr>
          <p:cNvPr id="7" name="Tekstvak 14">
            <a:extLst>
              <a:ext uri="{FF2B5EF4-FFF2-40B4-BE49-F238E27FC236}">
                <a16:creationId xmlns:a16="http://schemas.microsoft.com/office/drawing/2014/main" xmlns="" id="{505F4026-DC65-4E13-8997-1BEB1A2B6E84}"/>
              </a:ext>
            </a:extLst>
          </p:cNvPr>
          <p:cNvSpPr txBox="1"/>
          <p:nvPr/>
        </p:nvSpPr>
        <p:spPr>
          <a:xfrm>
            <a:off x="3295978" y="4091612"/>
            <a:ext cx="415498" cy="307777"/>
          </a:xfrm>
          <a:prstGeom prst="rect">
            <a:avLst/>
          </a:prstGeom>
          <a:solidFill>
            <a:srgbClr val="59A6BD"/>
          </a:solidFill>
        </p:spPr>
        <p:txBody>
          <a:bodyPr wrap="non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b="1" dirty="0">
                <a:solidFill>
                  <a:schemeClr val="bg1"/>
                </a:solidFill>
              </a:rPr>
              <a:t>1.2</a:t>
            </a:r>
          </a:p>
        </p:txBody>
      </p:sp>
      <p:sp>
        <p:nvSpPr>
          <p:cNvPr id="8" name="Tekstvak 14">
            <a:extLst>
              <a:ext uri="{FF2B5EF4-FFF2-40B4-BE49-F238E27FC236}">
                <a16:creationId xmlns:a16="http://schemas.microsoft.com/office/drawing/2014/main" xmlns="" id="{CDA37CFE-B1BE-43C0-9A30-FE17600B651B}"/>
              </a:ext>
            </a:extLst>
          </p:cNvPr>
          <p:cNvSpPr txBox="1"/>
          <p:nvPr/>
        </p:nvSpPr>
        <p:spPr>
          <a:xfrm>
            <a:off x="3728254" y="2366320"/>
            <a:ext cx="415498" cy="307777"/>
          </a:xfrm>
          <a:prstGeom prst="rect">
            <a:avLst/>
          </a:prstGeom>
          <a:solidFill>
            <a:srgbClr val="59A6BD"/>
          </a:solidFill>
        </p:spPr>
        <p:txBody>
          <a:bodyPr wrap="non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b="1" dirty="0">
                <a:solidFill>
                  <a:schemeClr val="bg1"/>
                </a:solidFill>
              </a:rPr>
              <a:t>1.3</a:t>
            </a:r>
          </a:p>
        </p:txBody>
      </p:sp>
    </p:spTree>
    <p:extLst>
      <p:ext uri="{BB962C8B-B14F-4D97-AF65-F5344CB8AC3E}">
        <p14:creationId xmlns:p14="http://schemas.microsoft.com/office/powerpoint/2010/main" val="4579469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796FEEBE-8FEF-4144-B772-BDC2F390A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 dirty="0"/>
              <a:t>Zones 1.1 – Aménagements temporaires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088B0C9-2893-485A-A601-58509440F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1837" y="2404841"/>
            <a:ext cx="4572000" cy="2132329"/>
          </a:xfrm>
        </p:spPr>
        <p:txBody>
          <a:bodyPr/>
          <a:lstStyle/>
          <a:p>
            <a:pPr marL="182563" lvl="2" indent="-182563">
              <a:lnSpc>
                <a:spcPts val="2500"/>
              </a:lnSpc>
              <a:spcAft>
                <a:spcPts val="600"/>
              </a:spcAft>
              <a:buClr>
                <a:srgbClr val="59A6BD"/>
              </a:buClr>
              <a:buFont typeface="+mj-lt"/>
              <a:buAutoNum type="arabicPeriod"/>
            </a:pPr>
            <a:r>
              <a:rPr lang="fr-FR" sz="2000" dirty="0">
                <a:solidFill>
                  <a:srgbClr val="59A6BD"/>
                </a:solidFill>
              </a:rPr>
              <a:t>Pose branchement A. Bertrand mi-mai 20</a:t>
            </a:r>
          </a:p>
          <a:p>
            <a:pPr marL="182563" lvl="2" indent="-182563">
              <a:lnSpc>
                <a:spcPts val="2500"/>
              </a:lnSpc>
              <a:spcAft>
                <a:spcPts val="600"/>
              </a:spcAft>
              <a:buClr>
                <a:srgbClr val="59A6BD"/>
              </a:buClr>
              <a:buFont typeface="+mj-lt"/>
              <a:buAutoNum type="arabicPeriod"/>
            </a:pPr>
            <a:r>
              <a:rPr lang="fr-FR" sz="2000" dirty="0">
                <a:solidFill>
                  <a:srgbClr val="59A6BD"/>
                </a:solidFill>
              </a:rPr>
              <a:t>Déplacements quais tram et bus</a:t>
            </a:r>
          </a:p>
          <a:p>
            <a:pPr marL="182563" lvl="2" indent="-182563">
              <a:lnSpc>
                <a:spcPts val="2500"/>
              </a:lnSpc>
              <a:spcAft>
                <a:spcPts val="600"/>
              </a:spcAft>
              <a:buClr>
                <a:srgbClr val="59A6BD"/>
              </a:buClr>
              <a:buFont typeface="+mj-lt"/>
              <a:buAutoNum type="arabicPeriod"/>
            </a:pPr>
            <a:r>
              <a:rPr lang="fr-FR" sz="2000" dirty="0">
                <a:solidFill>
                  <a:srgbClr val="59A6BD"/>
                </a:solidFill>
              </a:rPr>
              <a:t>Démolition quai Jupiter pour accès tunnel</a:t>
            </a:r>
          </a:p>
          <a:p>
            <a:pPr marL="182563" lvl="2" indent="-182563">
              <a:lnSpc>
                <a:spcPts val="2500"/>
              </a:lnSpc>
              <a:spcAft>
                <a:spcPts val="600"/>
              </a:spcAft>
              <a:buClr>
                <a:srgbClr val="59A6BD"/>
              </a:buClr>
              <a:buFont typeface="+mj-lt"/>
              <a:buAutoNum type="arabicPeriod"/>
            </a:pPr>
            <a:r>
              <a:rPr lang="fr-FR" sz="2000" dirty="0">
                <a:solidFill>
                  <a:srgbClr val="59A6BD"/>
                </a:solidFill>
              </a:rPr>
              <a:t>Élargissement croisement Jupiter/Timmermans</a:t>
            </a:r>
          </a:p>
          <a:p>
            <a:pPr lvl="2"/>
            <a:endParaRPr lang="fr-FR" sz="2000" dirty="0">
              <a:solidFill>
                <a:srgbClr val="59A6BD"/>
              </a:solidFill>
            </a:endParaRPr>
          </a:p>
          <a:p>
            <a:pPr lvl="2"/>
            <a:endParaRPr lang="fr-FR" sz="2000" dirty="0">
              <a:solidFill>
                <a:srgbClr val="59A6BD"/>
              </a:solidFill>
            </a:endParaRPr>
          </a:p>
          <a:p>
            <a:pPr lvl="2"/>
            <a:endParaRPr lang="fr-LU" sz="2000" dirty="0">
              <a:solidFill>
                <a:srgbClr val="59A6BD"/>
              </a:solidFill>
            </a:endParaRPr>
          </a:p>
          <a:p>
            <a:endParaRPr lang="fr-FR" sz="2000" dirty="0">
              <a:solidFill>
                <a:srgbClr val="59A6BD"/>
              </a:solidFill>
            </a:endParaRPr>
          </a:p>
        </p:txBody>
      </p:sp>
      <p:pic>
        <p:nvPicPr>
          <p:cNvPr id="12" name="Espace réservé pour une image  11">
            <a:extLst>
              <a:ext uri="{FF2B5EF4-FFF2-40B4-BE49-F238E27FC236}">
                <a16:creationId xmlns:a16="http://schemas.microsoft.com/office/drawing/2014/main" xmlns="" id="{493B7ED0-8C6A-41C4-A5B2-52971C8D8DD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3" r="15003"/>
          <a:stretch>
            <a:fillRect/>
          </a:stretch>
        </p:blipFill>
        <p:spPr>
          <a:xfrm>
            <a:off x="666750" y="1760402"/>
            <a:ext cx="3905250" cy="4233863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1533E9E-2546-442B-82BC-11BC9B50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6592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2E5812C0-51EB-46AB-A443-51D21B79F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Zone </a:t>
            </a:r>
            <a:r>
              <a:rPr lang="fr-FR" dirty="0" smtClean="0"/>
              <a:t>1.2 </a:t>
            </a:r>
            <a:r>
              <a:rPr lang="fr-FR" dirty="0"/>
              <a:t>– Aménagement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47E6708A-A65F-4C34-9DE5-4E1B462E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A9B8795-17E3-41DA-960E-30AAA3292E06}"/>
              </a:ext>
            </a:extLst>
          </p:cNvPr>
          <p:cNvSpPr/>
          <p:nvPr/>
        </p:nvSpPr>
        <p:spPr>
          <a:xfrm>
            <a:off x="845826" y="4771288"/>
            <a:ext cx="504000" cy="360000"/>
          </a:xfrm>
          <a:prstGeom prst="rect">
            <a:avLst/>
          </a:prstGeom>
          <a:solidFill>
            <a:srgbClr val="FFAB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35B9BB70-4586-4EBA-A2D2-8C96A86194CB}"/>
              </a:ext>
            </a:extLst>
          </p:cNvPr>
          <p:cNvSpPr txBox="1"/>
          <p:nvPr/>
        </p:nvSpPr>
        <p:spPr>
          <a:xfrm>
            <a:off x="1349826" y="4777345"/>
            <a:ext cx="236608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rgbClr val="2E2E2D"/>
                </a:solidFill>
              </a:rPr>
              <a:t>Zone chantier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7CCA4DC-95B0-48A8-B066-012B09BA0AE5}"/>
              </a:ext>
            </a:extLst>
          </p:cNvPr>
          <p:cNvSpPr/>
          <p:nvPr/>
        </p:nvSpPr>
        <p:spPr>
          <a:xfrm>
            <a:off x="845826" y="5581195"/>
            <a:ext cx="504000" cy="360000"/>
          </a:xfrm>
          <a:prstGeom prst="rect">
            <a:avLst/>
          </a:prstGeom>
          <a:solidFill>
            <a:srgbClr val="66D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EC8F60FF-B34B-42B7-9914-B6AC65A9D0A8}"/>
              </a:ext>
            </a:extLst>
          </p:cNvPr>
          <p:cNvSpPr txBox="1"/>
          <p:nvPr/>
        </p:nvSpPr>
        <p:spPr>
          <a:xfrm>
            <a:off x="1349826" y="5578713"/>
            <a:ext cx="19887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rgbClr val="2E2E2D"/>
                </a:solidFill>
              </a:rPr>
              <a:t>Zone stockage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1340F06-32FC-4845-8EAF-DCC4730FBD95}"/>
              </a:ext>
            </a:extLst>
          </p:cNvPr>
          <p:cNvSpPr/>
          <p:nvPr/>
        </p:nvSpPr>
        <p:spPr>
          <a:xfrm>
            <a:off x="4257687" y="4728954"/>
            <a:ext cx="504000" cy="360000"/>
          </a:xfrm>
          <a:prstGeom prst="rect">
            <a:avLst/>
          </a:prstGeom>
          <a:solidFill>
            <a:srgbClr val="B2DD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8F5A52CA-2D47-477F-B10F-9FAD09AE8092}"/>
              </a:ext>
            </a:extLst>
          </p:cNvPr>
          <p:cNvSpPr txBox="1"/>
          <p:nvPr/>
        </p:nvSpPr>
        <p:spPr>
          <a:xfrm>
            <a:off x="4854109" y="4735011"/>
            <a:ext cx="29947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rgbClr val="2E2E2D"/>
                </a:solidFill>
              </a:rPr>
              <a:t>Zone revêtement temporaire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2475F2D-0DEE-4561-9DD9-720FBD176D24}"/>
              </a:ext>
            </a:extLst>
          </p:cNvPr>
          <p:cNvSpPr/>
          <p:nvPr/>
        </p:nvSpPr>
        <p:spPr>
          <a:xfrm>
            <a:off x="4289892" y="5581195"/>
            <a:ext cx="504000" cy="360000"/>
          </a:xfrm>
          <a:prstGeom prst="rect">
            <a:avLst/>
          </a:prstGeom>
          <a:solidFill>
            <a:srgbClr val="F7F7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262F45C-B96F-41E1-8651-8839FB4F29F2}"/>
              </a:ext>
            </a:extLst>
          </p:cNvPr>
          <p:cNvSpPr txBox="1"/>
          <p:nvPr/>
        </p:nvSpPr>
        <p:spPr>
          <a:xfrm>
            <a:off x="4854109" y="5578714"/>
            <a:ext cx="280721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dirty="0">
                <a:solidFill>
                  <a:srgbClr val="2E2E2D"/>
                </a:solidFill>
              </a:rPr>
              <a:t>Zone stationnement interdit</a:t>
            </a:r>
          </a:p>
        </p:txBody>
      </p:sp>
      <p:pic>
        <p:nvPicPr>
          <p:cNvPr id="19" name="Espace réservé pour une image  6" descr="Une image contenant extérieur, bâtiment, route, scène&#10;&#10;Description générée automatiquement">
            <a:extLst>
              <a:ext uri="{FF2B5EF4-FFF2-40B4-BE49-F238E27FC236}">
                <a16:creationId xmlns:a16="http://schemas.microsoft.com/office/drawing/2014/main" xmlns="" id="{12766787-39F1-4EC5-8A90-C0B305FA3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" b="668"/>
          <a:stretch>
            <a:fillRect/>
          </a:stretch>
        </p:blipFill>
        <p:spPr>
          <a:xfrm>
            <a:off x="4136065" y="1680685"/>
            <a:ext cx="5007935" cy="2763185"/>
          </a:xfrm>
          <a:prstGeom prst="rect">
            <a:avLst/>
          </a:prstGeom>
        </p:spPr>
      </p:pic>
      <p:pic>
        <p:nvPicPr>
          <p:cNvPr id="22" name="Espace réservé pour une image  5">
            <a:extLst>
              <a:ext uri="{FF2B5EF4-FFF2-40B4-BE49-F238E27FC236}">
                <a16:creationId xmlns:a16="http://schemas.microsoft.com/office/drawing/2014/main" xmlns="" id="{5256CAEB-BC22-4A76-A255-EE0AA803C94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65" y="1680685"/>
            <a:ext cx="4343057" cy="2813396"/>
          </a:xfrm>
        </p:spPr>
      </p:pic>
    </p:spTree>
    <p:extLst>
      <p:ext uri="{BB962C8B-B14F-4D97-AF65-F5344CB8AC3E}">
        <p14:creationId xmlns:p14="http://schemas.microsoft.com/office/powerpoint/2010/main" val="36803069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796FEEBE-8FEF-4144-B772-BDC2F390A0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8" y="327234"/>
            <a:ext cx="8398173" cy="1309977"/>
          </a:xfrm>
        </p:spPr>
        <p:txBody>
          <a:bodyPr/>
          <a:lstStyle/>
          <a:p>
            <a:r>
              <a:rPr lang="fr-LU" dirty="0"/>
              <a:t>Vue d’ensemble et organisation </a:t>
            </a:r>
            <a:br>
              <a:rPr lang="fr-LU" dirty="0"/>
            </a:br>
            <a:r>
              <a:rPr lang="fr-LU" dirty="0"/>
              <a:t>générale du chantier</a:t>
            </a:r>
            <a:r>
              <a:rPr lang="fr-LU" sz="2900" dirty="0"/>
              <a:t/>
            </a:r>
            <a:br>
              <a:rPr lang="fr-LU" sz="2900" dirty="0"/>
            </a:br>
            <a:endParaRPr lang="fr-FR" dirty="0"/>
          </a:p>
          <a:p>
            <a:endParaRPr lang="fr-FR" sz="29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1088B0C9-2893-485A-A601-58509440FC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24069" y="2446839"/>
            <a:ext cx="4064643" cy="2046790"/>
          </a:xfrm>
        </p:spPr>
        <p:txBody>
          <a:bodyPr/>
          <a:lstStyle/>
          <a:p>
            <a:pPr lvl="1">
              <a:lnSpc>
                <a:spcPts val="2500"/>
              </a:lnSpc>
            </a:pPr>
            <a:r>
              <a:rPr lang="fr-FR" sz="2000" dirty="0"/>
              <a:t>PHASE 2: (2023 – 2025)</a:t>
            </a:r>
          </a:p>
          <a:p>
            <a:pPr lvl="2">
              <a:lnSpc>
                <a:spcPts val="2500"/>
              </a:lnSpc>
            </a:pPr>
            <a:r>
              <a:rPr lang="fr-FR" sz="2000" dirty="0">
                <a:solidFill>
                  <a:srgbClr val="59A6BD"/>
                </a:solidFill>
              </a:rPr>
              <a:t>- Réaménagement de la station (suite)</a:t>
            </a:r>
          </a:p>
          <a:p>
            <a:pPr lvl="2">
              <a:lnSpc>
                <a:spcPts val="2500"/>
              </a:lnSpc>
            </a:pPr>
            <a:r>
              <a:rPr lang="fr-FR" sz="2000" dirty="0">
                <a:solidFill>
                  <a:srgbClr val="59A6BD"/>
                </a:solidFill>
              </a:rPr>
              <a:t>- Accès tunnel Albert (2.1)</a:t>
            </a:r>
          </a:p>
          <a:p>
            <a:pPr lvl="2">
              <a:lnSpc>
                <a:spcPts val="2500"/>
              </a:lnSpc>
            </a:pPr>
            <a:r>
              <a:rPr lang="fr-FR" sz="2000" dirty="0">
                <a:solidFill>
                  <a:srgbClr val="59A6BD"/>
                </a:solidFill>
              </a:rPr>
              <a:t>- Travaux ponctuels dans la Rue </a:t>
            </a:r>
            <a:br>
              <a:rPr lang="fr-FR" sz="2000" dirty="0">
                <a:solidFill>
                  <a:srgbClr val="59A6BD"/>
                </a:solidFill>
              </a:rPr>
            </a:br>
            <a:r>
              <a:rPr lang="fr-FR" sz="2000" dirty="0">
                <a:solidFill>
                  <a:srgbClr val="59A6BD"/>
                </a:solidFill>
              </a:rPr>
              <a:t>A. </a:t>
            </a:r>
            <a:r>
              <a:rPr lang="fr-FR" sz="2000" dirty="0" err="1">
                <a:solidFill>
                  <a:srgbClr val="59A6BD"/>
                </a:solidFill>
              </a:rPr>
              <a:t>Diderich</a:t>
            </a:r>
            <a:r>
              <a:rPr lang="fr-FR" sz="2000" dirty="0">
                <a:solidFill>
                  <a:srgbClr val="59A6BD"/>
                </a:solidFill>
              </a:rPr>
              <a:t> (2.2) &amp;  dans la berme centrale de l’Av. Albert (2.3)</a:t>
            </a:r>
            <a:br>
              <a:rPr lang="fr-FR" sz="2000" dirty="0">
                <a:solidFill>
                  <a:srgbClr val="59A6BD"/>
                </a:solidFill>
              </a:rPr>
            </a:br>
            <a:endParaRPr lang="fr-FR" sz="2000" dirty="0">
              <a:solidFill>
                <a:srgbClr val="59A6BD"/>
              </a:solidFill>
            </a:endParaRPr>
          </a:p>
          <a:p>
            <a:pPr lvl="2"/>
            <a:endParaRPr lang="fr-LU" sz="2000" i="1" dirty="0">
              <a:solidFill>
                <a:srgbClr val="59A6BD"/>
              </a:solidFill>
            </a:endParaRPr>
          </a:p>
          <a:p>
            <a:endParaRPr lang="fr-FR" sz="2000" dirty="0">
              <a:solidFill>
                <a:srgbClr val="59A6BD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1533E9E-2546-442B-82BC-11BC9B50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29</a:t>
            </a:fld>
            <a:endParaRPr lang="fr-FR" dirty="0"/>
          </a:p>
        </p:txBody>
      </p:sp>
      <p:pic>
        <p:nvPicPr>
          <p:cNvPr id="12" name="Espace réservé pour une image  11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2B0BEA0C-DE82-4F8B-870F-333649160E7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" b="1413"/>
          <a:stretch>
            <a:fillRect/>
          </a:stretch>
        </p:blipFill>
        <p:spPr>
          <a:xfrm>
            <a:off x="666750" y="1776274"/>
            <a:ext cx="3905250" cy="4233863"/>
          </a:xfrm>
        </p:spPr>
      </p:pic>
      <p:sp>
        <p:nvSpPr>
          <p:cNvPr id="6" name="Tekstvak 12">
            <a:extLst>
              <a:ext uri="{FF2B5EF4-FFF2-40B4-BE49-F238E27FC236}">
                <a16:creationId xmlns:a16="http://schemas.microsoft.com/office/drawing/2014/main" xmlns="" id="{E5476B43-7201-44AB-B354-89C0315E1032}"/>
              </a:ext>
            </a:extLst>
          </p:cNvPr>
          <p:cNvSpPr txBox="1"/>
          <p:nvPr/>
        </p:nvSpPr>
        <p:spPr>
          <a:xfrm>
            <a:off x="4074788" y="4174904"/>
            <a:ext cx="415498" cy="307777"/>
          </a:xfrm>
          <a:prstGeom prst="rect">
            <a:avLst/>
          </a:prstGeom>
          <a:solidFill>
            <a:srgbClr val="59A6BD"/>
          </a:solidFill>
        </p:spPr>
        <p:txBody>
          <a:bodyPr wrap="non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b="1" dirty="0">
                <a:solidFill>
                  <a:schemeClr val="bg1"/>
                </a:solidFill>
              </a:rPr>
              <a:t>2.1</a:t>
            </a:r>
          </a:p>
        </p:txBody>
      </p:sp>
      <p:sp>
        <p:nvSpPr>
          <p:cNvPr id="7" name="Tekstvak 14">
            <a:extLst>
              <a:ext uri="{FF2B5EF4-FFF2-40B4-BE49-F238E27FC236}">
                <a16:creationId xmlns:a16="http://schemas.microsoft.com/office/drawing/2014/main" xmlns="" id="{85BF304E-04D3-4227-9EFF-96EF098F7D8F}"/>
              </a:ext>
            </a:extLst>
          </p:cNvPr>
          <p:cNvSpPr txBox="1"/>
          <p:nvPr/>
        </p:nvSpPr>
        <p:spPr>
          <a:xfrm>
            <a:off x="2508578" y="2366320"/>
            <a:ext cx="415498" cy="307777"/>
          </a:xfrm>
          <a:prstGeom prst="rect">
            <a:avLst/>
          </a:prstGeom>
          <a:solidFill>
            <a:srgbClr val="59A6BD"/>
          </a:solidFill>
        </p:spPr>
        <p:txBody>
          <a:bodyPr wrap="non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b="1" dirty="0">
                <a:solidFill>
                  <a:schemeClr val="bg1"/>
                </a:solidFill>
              </a:rPr>
              <a:t>2.2</a:t>
            </a:r>
          </a:p>
        </p:txBody>
      </p:sp>
      <p:sp>
        <p:nvSpPr>
          <p:cNvPr id="8" name="Tekstvak 14">
            <a:extLst>
              <a:ext uri="{FF2B5EF4-FFF2-40B4-BE49-F238E27FC236}">
                <a16:creationId xmlns:a16="http://schemas.microsoft.com/office/drawing/2014/main" xmlns="" id="{44DA96A6-F3D9-4EE5-B682-D9A419868348}"/>
              </a:ext>
            </a:extLst>
          </p:cNvPr>
          <p:cNvSpPr txBox="1"/>
          <p:nvPr/>
        </p:nvSpPr>
        <p:spPr>
          <a:xfrm>
            <a:off x="2153454" y="3589548"/>
            <a:ext cx="415498" cy="307777"/>
          </a:xfrm>
          <a:prstGeom prst="rect">
            <a:avLst/>
          </a:prstGeom>
          <a:solidFill>
            <a:srgbClr val="59A6BD"/>
          </a:solidFill>
        </p:spPr>
        <p:txBody>
          <a:bodyPr wrap="none" rtlCol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400" b="1" dirty="0">
                <a:solidFill>
                  <a:schemeClr val="bg1"/>
                </a:solidFill>
              </a:rPr>
              <a:t>2.3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28CB1CDD-4514-4112-9201-644B126118EE}"/>
              </a:ext>
            </a:extLst>
          </p:cNvPr>
          <p:cNvSpPr/>
          <p:nvPr/>
        </p:nvSpPr>
        <p:spPr>
          <a:xfrm rot="1692322">
            <a:off x="2468691" y="3276459"/>
            <a:ext cx="124101" cy="210843"/>
          </a:xfrm>
          <a:prstGeom prst="ellipse">
            <a:avLst/>
          </a:prstGeom>
          <a:solidFill>
            <a:srgbClr val="59A6BD">
              <a:alpha val="5686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22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Espace réservé pour une image  13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B0D25C8F-9F7A-4852-AF0B-DB26B293E34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" t="9961" r="3796" b="29137"/>
          <a:stretch/>
        </p:blipFill>
        <p:spPr>
          <a:xfrm>
            <a:off x="582029" y="1858676"/>
            <a:ext cx="5463144" cy="3721652"/>
          </a:xfr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FD514C-93F8-44D1-9313-640D96DED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4"/>
            <a:ext cx="8150996" cy="1183514"/>
          </a:xfrm>
        </p:spPr>
        <p:txBody>
          <a:bodyPr/>
          <a:lstStyle/>
          <a:p>
            <a:r>
              <a:rPr lang="fr-FR" dirty="0"/>
              <a:t>Le métro : une nécessité</a:t>
            </a:r>
            <a:br>
              <a:rPr lang="fr-FR" dirty="0"/>
            </a:b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5B3BBC91-2997-4D9C-9E78-52E8FC15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2052FB10-4102-44EE-A58F-E6F7D98E51A6}"/>
              </a:ext>
            </a:extLst>
          </p:cNvPr>
          <p:cNvSpPr txBox="1"/>
          <p:nvPr/>
        </p:nvSpPr>
        <p:spPr>
          <a:xfrm>
            <a:off x="6228156" y="1849086"/>
            <a:ext cx="2668675" cy="116955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2400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Nouvelle station</a:t>
            </a:r>
            <a:br>
              <a:rPr lang="fr-FR" sz="2400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200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sz="1200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u="sng" dirty="0">
                <a:solidFill>
                  <a:srgbClr val="59A6BD"/>
                </a:solidFill>
                <a:uFill>
                  <a:solidFill>
                    <a:srgbClr val="F2E2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  <a:t>ALBERT</a:t>
            </a:r>
            <a:br>
              <a:rPr lang="en-US" sz="2400" b="1" u="sng" dirty="0">
                <a:solidFill>
                  <a:srgbClr val="59A6BD"/>
                </a:solidFill>
                <a:uFill>
                  <a:solidFill>
                    <a:srgbClr val="F2E200"/>
                  </a:solidFill>
                </a:u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000" b="1" u="sng" dirty="0">
              <a:solidFill>
                <a:srgbClr val="59A6BD"/>
              </a:solidFill>
              <a:uFill>
                <a:solidFill>
                  <a:srgbClr val="F2E200"/>
                </a:solidFill>
              </a:u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xmlns="" id="{03D0166E-366D-4742-A8B0-5EE41EFD6F92}"/>
              </a:ext>
            </a:extLst>
          </p:cNvPr>
          <p:cNvCxnSpPr>
            <a:cxnSpLocks/>
            <a:stCxn id="72" idx="4"/>
            <a:endCxn id="71" idx="4"/>
          </p:cNvCxnSpPr>
          <p:nvPr/>
        </p:nvCxnSpPr>
        <p:spPr>
          <a:xfrm flipH="1">
            <a:off x="3082328" y="3518918"/>
            <a:ext cx="61371" cy="2178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Ellipse 65">
            <a:extLst>
              <a:ext uri="{FF2B5EF4-FFF2-40B4-BE49-F238E27FC236}">
                <a16:creationId xmlns:a16="http://schemas.microsoft.com/office/drawing/2014/main" xmlns="" id="{A8DAF42D-6117-47F9-A889-940EF57429F5}"/>
              </a:ext>
            </a:extLst>
          </p:cNvPr>
          <p:cNvSpPr/>
          <p:nvPr/>
        </p:nvSpPr>
        <p:spPr>
          <a:xfrm>
            <a:off x="2597457" y="4289707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xmlns="" id="{D40BC63C-0D31-4106-A09A-9046C178B502}"/>
              </a:ext>
            </a:extLst>
          </p:cNvPr>
          <p:cNvSpPr/>
          <p:nvPr/>
        </p:nvSpPr>
        <p:spPr>
          <a:xfrm>
            <a:off x="2715059" y="4107864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xmlns="" id="{CA03D3C4-0729-4FED-AF95-587AECBFE7C0}"/>
              </a:ext>
            </a:extLst>
          </p:cNvPr>
          <p:cNvSpPr/>
          <p:nvPr/>
        </p:nvSpPr>
        <p:spPr>
          <a:xfrm>
            <a:off x="2806551" y="3964033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xmlns="" id="{6F480D16-5D6D-4ECB-9FCA-832D81A6F6EB}"/>
              </a:ext>
            </a:extLst>
          </p:cNvPr>
          <p:cNvSpPr/>
          <p:nvPr/>
        </p:nvSpPr>
        <p:spPr>
          <a:xfrm>
            <a:off x="2877963" y="3859696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xmlns="" id="{B751CF54-73B4-49D4-B099-8230AB46BF28}"/>
              </a:ext>
            </a:extLst>
          </p:cNvPr>
          <p:cNvSpPr/>
          <p:nvPr/>
        </p:nvSpPr>
        <p:spPr>
          <a:xfrm>
            <a:off x="3040048" y="3663706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xmlns="" id="{AE2B6FB6-41E3-42F5-A650-AEFC2E56976A}"/>
              </a:ext>
            </a:extLst>
          </p:cNvPr>
          <p:cNvSpPr/>
          <p:nvPr/>
        </p:nvSpPr>
        <p:spPr>
          <a:xfrm>
            <a:off x="3101419" y="3445897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xmlns="" id="{9A0C6360-5811-45BD-AB73-1A33DDBC4E73}"/>
              </a:ext>
            </a:extLst>
          </p:cNvPr>
          <p:cNvSpPr/>
          <p:nvPr/>
        </p:nvSpPr>
        <p:spPr>
          <a:xfrm>
            <a:off x="2505402" y="4415875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xmlns="" id="{F5FE70C9-ED69-4870-9A48-084B86C5E2C3}"/>
              </a:ext>
            </a:extLst>
          </p:cNvPr>
          <p:cNvSpPr/>
          <p:nvPr/>
        </p:nvSpPr>
        <p:spPr>
          <a:xfrm>
            <a:off x="2624870" y="4541698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xmlns="" id="{0A00F9E3-1530-4D80-9505-630B0A2C7793}"/>
              </a:ext>
            </a:extLst>
          </p:cNvPr>
          <p:cNvSpPr/>
          <p:nvPr/>
        </p:nvSpPr>
        <p:spPr>
          <a:xfrm>
            <a:off x="2682016" y="4672488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xmlns="" id="{E9D457C9-D033-4726-AA4E-E4472A06F24E}"/>
              </a:ext>
            </a:extLst>
          </p:cNvPr>
          <p:cNvSpPr/>
          <p:nvPr/>
        </p:nvSpPr>
        <p:spPr>
          <a:xfrm>
            <a:off x="2706105" y="4874224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xmlns="" id="{636644C4-1BC0-46FF-8790-0E8C31BC7F74}"/>
              </a:ext>
            </a:extLst>
          </p:cNvPr>
          <p:cNvSpPr/>
          <p:nvPr/>
        </p:nvSpPr>
        <p:spPr>
          <a:xfrm>
            <a:off x="2663825" y="5014493"/>
            <a:ext cx="84559" cy="7302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xmlns="" id="{8E1ED4C3-4F9D-44C8-A61C-65A0204F9E2D}"/>
              </a:ext>
            </a:extLst>
          </p:cNvPr>
          <p:cNvCxnSpPr>
            <a:cxnSpLocks/>
          </p:cNvCxnSpPr>
          <p:nvPr/>
        </p:nvCxnSpPr>
        <p:spPr>
          <a:xfrm flipH="1">
            <a:off x="2945129" y="3715153"/>
            <a:ext cx="113098" cy="151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xmlns="" id="{0C0C8D87-50D2-4470-9DDB-38BADF7AB552}"/>
              </a:ext>
            </a:extLst>
          </p:cNvPr>
          <p:cNvCxnSpPr>
            <a:cxnSpLocks/>
            <a:endCxn id="74" idx="7"/>
          </p:cNvCxnSpPr>
          <p:nvPr/>
        </p:nvCxnSpPr>
        <p:spPr>
          <a:xfrm flipH="1">
            <a:off x="2577578" y="3901245"/>
            <a:ext cx="333204" cy="525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xmlns="" id="{811C6CE4-15A1-4BFA-8661-641ED3C4B0A6}"/>
              </a:ext>
            </a:extLst>
          </p:cNvPr>
          <p:cNvCxnSpPr>
            <a:cxnSpLocks/>
          </p:cNvCxnSpPr>
          <p:nvPr/>
        </p:nvCxnSpPr>
        <p:spPr>
          <a:xfrm>
            <a:off x="2520742" y="4450321"/>
            <a:ext cx="56836" cy="99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xmlns="" id="{6A0748BA-9012-4D53-8B8A-EA7A8810BCD8}"/>
              </a:ext>
            </a:extLst>
          </p:cNvPr>
          <p:cNvCxnSpPr>
            <a:cxnSpLocks/>
          </p:cNvCxnSpPr>
          <p:nvPr/>
        </p:nvCxnSpPr>
        <p:spPr>
          <a:xfrm>
            <a:off x="2562718" y="4534350"/>
            <a:ext cx="75054" cy="565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>
            <a:extLst>
              <a:ext uri="{FF2B5EF4-FFF2-40B4-BE49-F238E27FC236}">
                <a16:creationId xmlns:a16="http://schemas.microsoft.com/office/drawing/2014/main" xmlns="" id="{A5084F53-1BF3-475C-A885-ABBE604F785F}"/>
              </a:ext>
            </a:extLst>
          </p:cNvPr>
          <p:cNvCxnSpPr>
            <a:cxnSpLocks/>
          </p:cNvCxnSpPr>
          <p:nvPr/>
        </p:nvCxnSpPr>
        <p:spPr>
          <a:xfrm>
            <a:off x="2664999" y="4580086"/>
            <a:ext cx="48992" cy="1086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>
            <a:extLst>
              <a:ext uri="{FF2B5EF4-FFF2-40B4-BE49-F238E27FC236}">
                <a16:creationId xmlns:a16="http://schemas.microsoft.com/office/drawing/2014/main" xmlns="" id="{F179444F-250D-4450-8019-185FEDC0733D}"/>
              </a:ext>
            </a:extLst>
          </p:cNvPr>
          <p:cNvCxnSpPr>
            <a:cxnSpLocks/>
            <a:stCxn id="76" idx="5"/>
          </p:cNvCxnSpPr>
          <p:nvPr/>
        </p:nvCxnSpPr>
        <p:spPr>
          <a:xfrm>
            <a:off x="2754192" y="4734815"/>
            <a:ext cx="84383" cy="396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>
            <a:extLst>
              <a:ext uri="{FF2B5EF4-FFF2-40B4-BE49-F238E27FC236}">
                <a16:creationId xmlns:a16="http://schemas.microsoft.com/office/drawing/2014/main" xmlns="" id="{78A18856-5CE9-4C4B-86CC-9AC57A6815FC}"/>
              </a:ext>
            </a:extLst>
          </p:cNvPr>
          <p:cNvCxnSpPr>
            <a:cxnSpLocks/>
            <a:endCxn id="77" idx="4"/>
          </p:cNvCxnSpPr>
          <p:nvPr/>
        </p:nvCxnSpPr>
        <p:spPr>
          <a:xfrm flipH="1">
            <a:off x="2748385" y="4769150"/>
            <a:ext cx="90190" cy="1780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xmlns="" id="{8BE610FF-4E06-4957-BD5D-959FD0A9C280}"/>
              </a:ext>
            </a:extLst>
          </p:cNvPr>
          <p:cNvCxnSpPr>
            <a:cxnSpLocks/>
          </p:cNvCxnSpPr>
          <p:nvPr/>
        </p:nvCxnSpPr>
        <p:spPr>
          <a:xfrm flipH="1">
            <a:off x="2713991" y="4931265"/>
            <a:ext cx="36384" cy="1203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xmlns="" id="{409A55A7-1D1D-4FE6-A170-E4BE8D123C50}"/>
              </a:ext>
            </a:extLst>
          </p:cNvPr>
          <p:cNvSpPr txBox="1"/>
          <p:nvPr/>
        </p:nvSpPr>
        <p:spPr>
          <a:xfrm>
            <a:off x="6229231" y="3231233"/>
            <a:ext cx="2667600" cy="3134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700"/>
              </a:lnSpc>
            </a:pPr>
            <a:r>
              <a:rPr lang="fr-FR" sz="1700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GARE DU NORD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6B7A41F9-3B63-474B-96D7-B8D04C97A9B2}"/>
              </a:ext>
            </a:extLst>
          </p:cNvPr>
          <p:cNvGrpSpPr/>
          <p:nvPr/>
        </p:nvGrpSpPr>
        <p:grpSpPr>
          <a:xfrm>
            <a:off x="7490493" y="3722731"/>
            <a:ext cx="144000" cy="1023267"/>
            <a:chOff x="7433267" y="3162382"/>
            <a:chExt cx="144000" cy="1023267"/>
          </a:xfrm>
        </p:grpSpPr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xmlns="" id="{02941BD0-1245-42E2-918E-B6DA6D7A0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5267" y="3284211"/>
              <a:ext cx="0" cy="864000"/>
            </a:xfrm>
            <a:prstGeom prst="line">
              <a:avLst/>
            </a:prstGeom>
            <a:ln w="38100">
              <a:solidFill>
                <a:srgbClr val="59A6B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xmlns="" id="{09F46FDE-1F53-4345-8CE7-5FAC0A457C0D}"/>
                </a:ext>
              </a:extLst>
            </p:cNvPr>
            <p:cNvSpPr/>
            <p:nvPr/>
          </p:nvSpPr>
          <p:spPr>
            <a:xfrm>
              <a:off x="7433267" y="3162382"/>
              <a:ext cx="144000" cy="144000"/>
            </a:xfrm>
            <a:prstGeom prst="ellipse">
              <a:avLst/>
            </a:prstGeom>
            <a:solidFill>
              <a:srgbClr val="59A6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xmlns="" id="{39DBA294-CE95-4372-9C4E-0A7399481738}"/>
                </a:ext>
              </a:extLst>
            </p:cNvPr>
            <p:cNvSpPr/>
            <p:nvPr/>
          </p:nvSpPr>
          <p:spPr>
            <a:xfrm>
              <a:off x="7433267" y="4041649"/>
              <a:ext cx="144000" cy="144000"/>
            </a:xfrm>
            <a:prstGeom prst="ellipse">
              <a:avLst/>
            </a:prstGeom>
            <a:solidFill>
              <a:srgbClr val="59A6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6D1AC1D9-549B-400B-880B-5A47E94D0EBB}"/>
              </a:ext>
            </a:extLst>
          </p:cNvPr>
          <p:cNvSpPr txBox="1"/>
          <p:nvPr/>
        </p:nvSpPr>
        <p:spPr>
          <a:xfrm>
            <a:off x="6229231" y="4991180"/>
            <a:ext cx="2667600" cy="3134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1700"/>
              </a:lnSpc>
            </a:pPr>
            <a:r>
              <a:rPr lang="fr-FR" sz="1700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ALBERT</a:t>
            </a:r>
          </a:p>
        </p:txBody>
      </p:sp>
    </p:spTree>
    <p:extLst>
      <p:ext uri="{BB962C8B-B14F-4D97-AF65-F5344CB8AC3E}">
        <p14:creationId xmlns:p14="http://schemas.microsoft.com/office/powerpoint/2010/main" val="35075229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BA1CA6C-8BB1-48FA-B6A6-62016497B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5"/>
            <a:ext cx="8209318" cy="1440606"/>
          </a:xfrm>
        </p:spPr>
        <p:txBody>
          <a:bodyPr/>
          <a:lstStyle/>
          <a:p>
            <a:r>
              <a:rPr lang="fr-FR" dirty="0"/>
              <a:t>Zone 2.1 - Accès tunnel pour aménagement terminus 4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xmlns="" id="{33F595DB-5C98-4BD9-ADEC-F33BC0C4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6" name="Image 5" descr="Une image contenant arbre, extérieur, route, bâtiment&#10;&#10;Description générée automatiquement">
            <a:extLst>
              <a:ext uri="{FF2B5EF4-FFF2-40B4-BE49-F238E27FC236}">
                <a16:creationId xmlns:a16="http://schemas.microsoft.com/office/drawing/2014/main" xmlns="" id="{4DA2D7E7-3CDF-4BC1-BED5-2B64209B6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39" y="1744553"/>
            <a:ext cx="5040000" cy="1892331"/>
          </a:xfrm>
          <a:prstGeom prst="rect">
            <a:avLst/>
          </a:prstGeom>
        </p:spPr>
      </p:pic>
      <p:pic>
        <p:nvPicPr>
          <p:cNvPr id="8" name="Image 7" descr="Une image contenant objet&#10;&#10;Description générée automatiquement">
            <a:extLst>
              <a:ext uri="{FF2B5EF4-FFF2-40B4-BE49-F238E27FC236}">
                <a16:creationId xmlns:a16="http://schemas.microsoft.com/office/drawing/2014/main" xmlns="" id="{739674A4-5720-44BC-BA71-B76EAED11F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39" y="1709730"/>
            <a:ext cx="3132000" cy="3944017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EE5C8A84-7359-42CF-88B1-699623E8E6A7}"/>
              </a:ext>
            </a:extLst>
          </p:cNvPr>
          <p:cNvGrpSpPr/>
          <p:nvPr/>
        </p:nvGrpSpPr>
        <p:grpSpPr>
          <a:xfrm>
            <a:off x="753752" y="3864901"/>
            <a:ext cx="2713644" cy="1796266"/>
            <a:chOff x="2644700" y="4155340"/>
            <a:chExt cx="2713644" cy="1796266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xmlns="" id="{980648B5-94E9-422D-BF5E-A306E3E27D1E}"/>
                </a:ext>
              </a:extLst>
            </p:cNvPr>
            <p:cNvGrpSpPr/>
            <p:nvPr/>
          </p:nvGrpSpPr>
          <p:grpSpPr>
            <a:xfrm>
              <a:off x="2644700" y="4155340"/>
              <a:ext cx="2713644" cy="287386"/>
              <a:chOff x="2644700" y="4155340"/>
              <a:chExt cx="2713644" cy="287386"/>
            </a:xfrm>
          </p:grpSpPr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xmlns="" id="{498C171B-379D-4435-8290-C8F6B9ABE4B2}"/>
                  </a:ext>
                </a:extLst>
              </p:cNvPr>
              <p:cNvSpPr txBox="1"/>
              <p:nvPr/>
            </p:nvSpPr>
            <p:spPr>
              <a:xfrm>
                <a:off x="3203997" y="4155340"/>
                <a:ext cx="2154347" cy="28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fr-FR" sz="15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Zone piste temporaire</a:t>
                </a:r>
              </a:p>
            </p:txBody>
          </p:sp>
          <p:cxnSp>
            <p:nvCxnSpPr>
              <p:cNvPr id="15" name="Connecteur droit avec flèche 14">
                <a:extLst>
                  <a:ext uri="{FF2B5EF4-FFF2-40B4-BE49-F238E27FC236}">
                    <a16:creationId xmlns:a16="http://schemas.microsoft.com/office/drawing/2014/main" xmlns="" id="{156D8B99-B936-4287-BF0C-D64110ABF369}"/>
                  </a:ext>
                </a:extLst>
              </p:cNvPr>
              <p:cNvCxnSpPr/>
              <p:nvPr/>
            </p:nvCxnSpPr>
            <p:spPr>
              <a:xfrm>
                <a:off x="2644700" y="4299414"/>
                <a:ext cx="540000" cy="0"/>
              </a:xfrm>
              <a:prstGeom prst="straightConnector1">
                <a:avLst/>
              </a:prstGeom>
              <a:ln w="38100">
                <a:solidFill>
                  <a:srgbClr val="B2DD83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xmlns="" id="{374D8A8E-A552-489A-8621-4DEAE862F683}"/>
                </a:ext>
              </a:extLst>
            </p:cNvPr>
            <p:cNvGrpSpPr/>
            <p:nvPr/>
          </p:nvGrpSpPr>
          <p:grpSpPr>
            <a:xfrm>
              <a:off x="2655056" y="4673717"/>
              <a:ext cx="1918408" cy="287386"/>
              <a:chOff x="2655056" y="4957802"/>
              <a:chExt cx="1918408" cy="287386"/>
            </a:xfrm>
          </p:grpSpPr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="" id="{560976DD-4CAA-4B49-ABDE-5E39C511CC7A}"/>
                  </a:ext>
                </a:extLst>
              </p:cNvPr>
              <p:cNvSpPr txBox="1"/>
              <p:nvPr/>
            </p:nvSpPr>
            <p:spPr>
              <a:xfrm>
                <a:off x="3203997" y="4957802"/>
                <a:ext cx="1369467" cy="28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fr-FR" sz="15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Zone stockage</a:t>
                </a:r>
              </a:p>
            </p:txBody>
          </p:sp>
          <p:cxnSp>
            <p:nvCxnSpPr>
              <p:cNvPr id="16" name="Connecteur droit avec flèche 15">
                <a:extLst>
                  <a:ext uri="{FF2B5EF4-FFF2-40B4-BE49-F238E27FC236}">
                    <a16:creationId xmlns:a16="http://schemas.microsoft.com/office/drawing/2014/main" xmlns="" id="{8CBC9F7D-50B0-414A-B333-40A10C8233C1}"/>
                  </a:ext>
                </a:extLst>
              </p:cNvPr>
              <p:cNvCxnSpPr/>
              <p:nvPr/>
            </p:nvCxnSpPr>
            <p:spPr>
              <a:xfrm>
                <a:off x="2655056" y="5108763"/>
                <a:ext cx="5400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xmlns="" id="{49B1FAB0-B819-44EA-B0F8-88B97B14C872}"/>
                </a:ext>
              </a:extLst>
            </p:cNvPr>
            <p:cNvGrpSpPr/>
            <p:nvPr/>
          </p:nvGrpSpPr>
          <p:grpSpPr>
            <a:xfrm>
              <a:off x="2655056" y="5167077"/>
              <a:ext cx="1918407" cy="287386"/>
              <a:chOff x="2655056" y="5584327"/>
              <a:chExt cx="1918407" cy="287386"/>
            </a:xfrm>
          </p:grpSpPr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="" id="{2F79C789-2F5C-4B45-9F0C-2B1963979044}"/>
                  </a:ext>
                </a:extLst>
              </p:cNvPr>
              <p:cNvSpPr txBox="1"/>
              <p:nvPr/>
            </p:nvSpPr>
            <p:spPr>
              <a:xfrm>
                <a:off x="3203997" y="5584327"/>
                <a:ext cx="1369466" cy="28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fr-FR" sz="15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Flux trafic</a:t>
                </a:r>
              </a:p>
            </p:txBody>
          </p:sp>
          <p:cxnSp>
            <p:nvCxnSpPr>
              <p:cNvPr id="17" name="Connecteur droit avec flèche 16">
                <a:extLst>
                  <a:ext uri="{FF2B5EF4-FFF2-40B4-BE49-F238E27FC236}">
                    <a16:creationId xmlns:a16="http://schemas.microsoft.com/office/drawing/2014/main" xmlns="" id="{BD7CC9EA-52F1-4535-BD5D-CC96D9D90865}"/>
                  </a:ext>
                </a:extLst>
              </p:cNvPr>
              <p:cNvCxnSpPr/>
              <p:nvPr/>
            </p:nvCxnSpPr>
            <p:spPr>
              <a:xfrm>
                <a:off x="2655056" y="5729061"/>
                <a:ext cx="540000" cy="0"/>
              </a:xfrm>
              <a:prstGeom prst="straightConnector1">
                <a:avLst/>
              </a:prstGeom>
              <a:ln w="38100">
                <a:solidFill>
                  <a:srgbClr val="2E2E2D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xmlns="" id="{4E788D94-26AF-4B04-863D-4CC8DEBE5CEB}"/>
                </a:ext>
              </a:extLst>
            </p:cNvPr>
            <p:cNvGrpSpPr/>
            <p:nvPr/>
          </p:nvGrpSpPr>
          <p:grpSpPr>
            <a:xfrm>
              <a:off x="2653578" y="5664220"/>
              <a:ext cx="1427155" cy="287386"/>
              <a:chOff x="2653578" y="6108107"/>
              <a:chExt cx="1427155" cy="287386"/>
            </a:xfrm>
          </p:grpSpPr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xmlns="" id="{AD1F9F15-7550-4E15-AD95-018905376F4B}"/>
                  </a:ext>
                </a:extLst>
              </p:cNvPr>
              <p:cNvSpPr txBox="1"/>
              <p:nvPr/>
            </p:nvSpPr>
            <p:spPr>
              <a:xfrm>
                <a:off x="3211334" y="6108107"/>
                <a:ext cx="869399" cy="287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500"/>
                  </a:lnSpc>
                </a:pPr>
                <a:r>
                  <a:rPr lang="fr-FR" sz="15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Cycliste</a:t>
                </a:r>
              </a:p>
            </p:txBody>
          </p:sp>
          <p:cxnSp>
            <p:nvCxnSpPr>
              <p:cNvPr id="18" name="Connecteur droit avec flèche 17">
                <a:extLst>
                  <a:ext uri="{FF2B5EF4-FFF2-40B4-BE49-F238E27FC236}">
                    <a16:creationId xmlns:a16="http://schemas.microsoft.com/office/drawing/2014/main" xmlns="" id="{EB45371D-B826-4D05-BCAA-27C8262D2CCA}"/>
                  </a:ext>
                </a:extLst>
              </p:cNvPr>
              <p:cNvCxnSpPr/>
              <p:nvPr/>
            </p:nvCxnSpPr>
            <p:spPr>
              <a:xfrm>
                <a:off x="2653578" y="6252844"/>
                <a:ext cx="540000" cy="0"/>
              </a:xfrm>
              <a:prstGeom prst="straightConnector1">
                <a:avLst/>
              </a:prstGeom>
              <a:ln w="38100">
                <a:solidFill>
                  <a:srgbClr val="F2E200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1C2D7FDF-B215-4183-998D-638A31DA8A65}"/>
              </a:ext>
            </a:extLst>
          </p:cNvPr>
          <p:cNvSpPr txBox="1"/>
          <p:nvPr/>
        </p:nvSpPr>
        <p:spPr>
          <a:xfrm>
            <a:off x="2632636" y="5163680"/>
            <a:ext cx="3043582" cy="48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fr-FR" sz="1500" dirty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Passage continu dans l’Av. Albert</a:t>
            </a:r>
          </a:p>
          <a:p>
            <a:pPr algn="r">
              <a:lnSpc>
                <a:spcPts val="1500"/>
              </a:lnSpc>
            </a:pPr>
            <a:r>
              <a:rPr lang="fr-FR" sz="1500" dirty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Zone de stationnement interdite</a:t>
            </a:r>
          </a:p>
        </p:txBody>
      </p:sp>
    </p:spTree>
    <p:extLst>
      <p:ext uri="{BB962C8B-B14F-4D97-AF65-F5344CB8AC3E}">
        <p14:creationId xmlns:p14="http://schemas.microsoft.com/office/powerpoint/2010/main" val="3292303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xmlns="" id="{377BCF4B-100B-489F-A9BC-9FEB042776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5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94132AC-9597-4FBE-9A3B-36E0A1F28B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Chantier - Travaux de transformation de la station : </a:t>
            </a:r>
            <a:br>
              <a:rPr lang="fr-FR" dirty="0"/>
            </a:br>
            <a:r>
              <a:rPr lang="fr-FR" dirty="0"/>
              <a:t>impacts trams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4349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A3B4AC42-9E1F-41AC-B897-8AFBC44D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/>
          <a:lstStyle/>
          <a:p>
            <a:fld id="{E6DAF79F-F7D2-4094-89A4-691A6D686CC0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A7AAE9E-8634-4010-8708-3D9B9CC77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Impact TP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BD1C334A-4E00-4A7C-923E-B8C4DE8D4228}"/>
              </a:ext>
            </a:extLst>
          </p:cNvPr>
          <p:cNvSpPr txBox="1"/>
          <p:nvPr/>
        </p:nvSpPr>
        <p:spPr>
          <a:xfrm>
            <a:off x="86379" y="1727866"/>
            <a:ext cx="291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Existant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xmlns="" id="{EAE4FBF7-E452-4AB4-A46E-52846E46B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9" y="2126512"/>
            <a:ext cx="3063596" cy="336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CBC5B57-F9DE-452C-AFE2-34382BE58BCA}"/>
              </a:ext>
            </a:extLst>
          </p:cNvPr>
          <p:cNvSpPr txBox="1"/>
          <p:nvPr/>
        </p:nvSpPr>
        <p:spPr>
          <a:xfrm>
            <a:off x="3091991" y="1736998"/>
            <a:ext cx="291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 2020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79DBCC89-F10B-4510-8B4C-7F9CC434F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80" y="2117150"/>
            <a:ext cx="2954713" cy="337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C830D5E6-1211-471F-BB4D-D7D43C3439D4}"/>
              </a:ext>
            </a:extLst>
          </p:cNvPr>
          <p:cNvSpPr txBox="1"/>
          <p:nvPr/>
        </p:nvSpPr>
        <p:spPr>
          <a:xfrm>
            <a:off x="6104688" y="1736998"/>
            <a:ext cx="334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Septembre 2020</a:t>
            </a:r>
          </a:p>
        </p:txBody>
      </p:sp>
      <p:pic>
        <p:nvPicPr>
          <p:cNvPr id="5" name="Image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8920FA78-9C2D-4D27-B746-3B01C80FC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88" y="2101762"/>
            <a:ext cx="2847926" cy="339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151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A3B4AC42-9E1F-41AC-B897-8AFBC44D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/>
          <a:lstStyle/>
          <a:p>
            <a:fld id="{E6DAF79F-F7D2-4094-89A4-691A6D686CC0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A7AAE9E-8634-4010-8708-3D9B9CC77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Impact TP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BD1C334A-4E00-4A7C-923E-B8C4DE8D4228}"/>
              </a:ext>
            </a:extLst>
          </p:cNvPr>
          <p:cNvSpPr txBox="1"/>
          <p:nvPr/>
        </p:nvSpPr>
        <p:spPr>
          <a:xfrm>
            <a:off x="86379" y="1740264"/>
            <a:ext cx="291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 2022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FCBC5B57-F9DE-452C-AFE2-34382BE58BCA}"/>
              </a:ext>
            </a:extLst>
          </p:cNvPr>
          <p:cNvSpPr txBox="1"/>
          <p:nvPr/>
        </p:nvSpPr>
        <p:spPr>
          <a:xfrm>
            <a:off x="3091991" y="1740264"/>
            <a:ext cx="2917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C830D5E6-1211-471F-BB4D-D7D43C3439D4}"/>
              </a:ext>
            </a:extLst>
          </p:cNvPr>
          <p:cNvSpPr txBox="1"/>
          <p:nvPr/>
        </p:nvSpPr>
        <p:spPr>
          <a:xfrm>
            <a:off x="6104688" y="1740264"/>
            <a:ext cx="334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2025</a:t>
            </a:r>
          </a:p>
        </p:txBody>
      </p:sp>
      <p:pic>
        <p:nvPicPr>
          <p:cNvPr id="12" name="Picture 18">
            <a:extLst>
              <a:ext uri="{FF2B5EF4-FFF2-40B4-BE49-F238E27FC236}">
                <a16:creationId xmlns:a16="http://schemas.microsoft.com/office/drawing/2014/main" xmlns="" id="{D474F6CC-E426-4BDF-9E90-B21164EC3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966" y="2121358"/>
            <a:ext cx="2836218" cy="336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C:\Users\nleonard\Desktop\Picture1.jpg">
            <a:extLst>
              <a:ext uri="{FF2B5EF4-FFF2-40B4-BE49-F238E27FC236}">
                <a16:creationId xmlns:a16="http://schemas.microsoft.com/office/drawing/2014/main" xmlns="" id="{1739728A-4993-4210-8AA9-6D88F1465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688" y="2073191"/>
            <a:ext cx="2869442" cy="341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>
            <a:extLst>
              <a:ext uri="{FF2B5EF4-FFF2-40B4-BE49-F238E27FC236}">
                <a16:creationId xmlns:a16="http://schemas.microsoft.com/office/drawing/2014/main" xmlns="" id="{715942C9-D7A0-4DC0-892A-04FA279B7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" y="2121358"/>
            <a:ext cx="2831826" cy="336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183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xmlns="" id="{B82BB475-6C58-4AC5-BDDA-BB25815DB7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b="523"/>
          <a:stretch/>
        </p:blipFill>
        <p:spPr>
          <a:xfrm>
            <a:off x="630195" y="1991456"/>
            <a:ext cx="3323760" cy="39511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A3B4AC42-9E1F-41AC-B897-8AFBC44D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/>
          <a:lstStyle/>
          <a:p>
            <a:fld id="{E6DAF79F-F7D2-4094-89A4-691A6D686CC0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A7AAE9E-8634-4010-8708-3D9B9CC77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Impact TP</a:t>
            </a: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BD1C334A-4E00-4A7C-923E-B8C4DE8D4228}"/>
              </a:ext>
            </a:extLst>
          </p:cNvPr>
          <p:cNvSpPr txBox="1"/>
          <p:nvPr/>
        </p:nvSpPr>
        <p:spPr>
          <a:xfrm>
            <a:off x="586339" y="1526536"/>
            <a:ext cx="291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2615404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D8062DAD-EA55-449B-BB1C-3454250ADD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09" y="514395"/>
            <a:ext cx="5046394" cy="3480954"/>
          </a:xfrm>
        </p:spPr>
        <p:txBody>
          <a:bodyPr/>
          <a:lstStyle/>
          <a:p>
            <a:r>
              <a:rPr lang="fr-FR" dirty="0" smtClean="0"/>
              <a:t>Info :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2300" dirty="0" smtClean="0">
                <a:hlinkClick r:id="rId2"/>
              </a:rPr>
              <a:t>www.metro3.be</a:t>
            </a:r>
            <a:r>
              <a:rPr lang="fr-FR" sz="2300" dirty="0" smtClean="0"/>
              <a:t> </a:t>
            </a:r>
            <a:br>
              <a:rPr lang="fr-FR" sz="2300" dirty="0" smtClean="0"/>
            </a:br>
            <a:endParaRPr lang="fr-FR" sz="2300" dirty="0" smtClean="0"/>
          </a:p>
          <a:p>
            <a:r>
              <a:rPr lang="fr-FR" dirty="0" smtClean="0"/>
              <a:t>Ombudsman :</a:t>
            </a:r>
          </a:p>
          <a:p>
            <a:r>
              <a:rPr lang="fr-FR" sz="2300" dirty="0" smtClean="0">
                <a:solidFill>
                  <a:schemeClr val="bg1"/>
                </a:solidFill>
                <a:hlinkClick r:id="rId3"/>
              </a:rPr>
              <a:t>ombudsmanM3@stib.brussels</a:t>
            </a:r>
            <a:endParaRPr lang="fr-FR" sz="2300" dirty="0" smtClean="0">
              <a:solidFill>
                <a:schemeClr val="bg1"/>
              </a:solidFill>
            </a:endParaRPr>
          </a:p>
          <a:p>
            <a:r>
              <a:rPr lang="fr-FR" sz="2300" dirty="0" smtClean="0"/>
              <a:t>0490 52 38 98</a:t>
            </a:r>
          </a:p>
          <a:p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40661476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79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95B366ED-0E4C-4971-875D-E8D2617EE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7378" y="6281380"/>
            <a:ext cx="251352" cy="252000"/>
          </a:xfrm>
          <a:prstGeom prst="rect">
            <a:avLst/>
          </a:prstGeom>
        </p:spPr>
        <p:txBody>
          <a:bodyPr/>
          <a:lstStyle/>
          <a:p>
            <a:fld id="{E6DAF79F-F7D2-4094-89A4-691A6D686CC0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44971A4-48FE-4A12-8B97-24D41EFAD8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4"/>
            <a:ext cx="8150996" cy="857437"/>
          </a:xfrm>
        </p:spPr>
        <p:txBody>
          <a:bodyPr/>
          <a:lstStyle/>
          <a:p>
            <a:r>
              <a:rPr lang="fr-FR" dirty="0"/>
              <a:t>Pourquoi le métro ? </a:t>
            </a:r>
            <a:br>
              <a:rPr lang="fr-FR" dirty="0"/>
            </a:br>
            <a:endParaRPr lang="fr-FR" dirty="0"/>
          </a:p>
        </p:txBody>
      </p:sp>
      <p:pic>
        <p:nvPicPr>
          <p:cNvPr id="9" name="Espace réservé pour une image  8" descr="Une image contenant bâtiment, passage, scène, cité&#10;&#10;Description générée automatiquement">
            <a:extLst>
              <a:ext uri="{FF2B5EF4-FFF2-40B4-BE49-F238E27FC236}">
                <a16:creationId xmlns:a16="http://schemas.microsoft.com/office/drawing/2014/main" xmlns="" id="{DD4C9128-A7BA-492C-9B0C-29AFF27664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1" b="8541"/>
          <a:stretch>
            <a:fillRect/>
          </a:stretch>
        </p:blipFill>
        <p:spPr>
          <a:xfrm>
            <a:off x="586340" y="1536653"/>
            <a:ext cx="7961312" cy="4392745"/>
          </a:xfrm>
        </p:spPr>
      </p:pic>
      <p:pic>
        <p:nvPicPr>
          <p:cNvPr id="12" name="Content Placeholder 2">
            <a:extLst>
              <a:ext uri="{FF2B5EF4-FFF2-40B4-BE49-F238E27FC236}">
                <a16:creationId xmlns:a16="http://schemas.microsoft.com/office/drawing/2014/main" xmlns="" id="{310E8EBC-EF97-422D-BB4A-72FCDAA16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37" y="1927069"/>
            <a:ext cx="5724000" cy="357972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xmlns="" id="{F68A8045-20CE-410F-A334-155B25A5897E}"/>
              </a:ext>
            </a:extLst>
          </p:cNvPr>
          <p:cNvSpPr txBox="1"/>
          <p:nvPr/>
        </p:nvSpPr>
        <p:spPr>
          <a:xfrm>
            <a:off x="5295014" y="4267954"/>
            <a:ext cx="1862782" cy="400110"/>
          </a:xfrm>
          <a:prstGeom prst="rect">
            <a:avLst/>
          </a:prstGeom>
          <a:solidFill>
            <a:srgbClr val="F2E200">
              <a:alpha val="6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cap="small" dirty="0">
                <a:solidFill>
                  <a:srgbClr val="2E2E2D"/>
                </a:solidFill>
                <a:uFill>
                  <a:solidFill>
                    <a:srgbClr val="00FFFF"/>
                  </a:solidFill>
                </a:uFill>
                <a:cs typeface="Reef" panose="020F08030805040D0204" pitchFamily="34" charset="0"/>
              </a:rPr>
              <a:t>+ 45% en 10 </a:t>
            </a:r>
            <a:r>
              <a:rPr lang="en-US" sz="2000" cap="small" dirty="0" err="1">
                <a:solidFill>
                  <a:srgbClr val="2E2E2D"/>
                </a:solidFill>
                <a:uFill>
                  <a:solidFill>
                    <a:srgbClr val="00FFFF"/>
                  </a:solidFill>
                </a:uFill>
                <a:cs typeface="Reef" panose="020F08030805040D0204" pitchFamily="34" charset="0"/>
              </a:rPr>
              <a:t>ans</a:t>
            </a:r>
            <a:endParaRPr lang="en-US" sz="2000" cap="small" dirty="0">
              <a:solidFill>
                <a:srgbClr val="2E2E2D"/>
              </a:solidFill>
              <a:uFill>
                <a:solidFill>
                  <a:srgbClr val="00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20148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train, station, intérieur&#10;&#10;Description générée automatiquement">
            <a:extLst>
              <a:ext uri="{FF2B5EF4-FFF2-40B4-BE49-F238E27FC236}">
                <a16:creationId xmlns:a16="http://schemas.microsoft.com/office/drawing/2014/main" xmlns="" id="{6BC79E27-E0CB-46EF-BF88-D29E1DC46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886"/>
            <a:ext cx="9144000" cy="513199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A3B4AC42-9E1F-41AC-B897-8AFBC44D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/>
          <a:lstStyle/>
          <a:p>
            <a:fld id="{E6DAF79F-F7D2-4094-89A4-691A6D686CC0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A7AAE9E-8634-4010-8708-3D9B9CC77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4"/>
            <a:ext cx="8150996" cy="639417"/>
          </a:xfrm>
        </p:spPr>
        <p:txBody>
          <a:bodyPr/>
          <a:lstStyle/>
          <a:p>
            <a:r>
              <a:rPr lang="fr-FR" dirty="0"/>
              <a:t>Pourquoi le métro ? 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BD1C334A-4E00-4A7C-923E-B8C4DE8D4228}"/>
              </a:ext>
            </a:extLst>
          </p:cNvPr>
          <p:cNvSpPr txBox="1"/>
          <p:nvPr/>
        </p:nvSpPr>
        <p:spPr>
          <a:xfrm>
            <a:off x="233007" y="4911142"/>
            <a:ext cx="8685873" cy="984885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Fréquentation : +37% entre 2010 et 2014</a:t>
            </a:r>
          </a:p>
          <a:p>
            <a:r>
              <a:rPr lang="fr-FR" sz="1700" b="1" spc="-100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ce rythme, situation critique atteinte en 2019 et fréquentation supérieure à l’offre dès 2023</a:t>
            </a:r>
            <a:br>
              <a:rPr lang="fr-FR" sz="1700" b="1" spc="-100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FR" sz="1700" b="1" spc="-100" dirty="0">
              <a:solidFill>
                <a:srgbClr val="2E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A0FCD0D2-8692-4CD5-993B-CF172EDEA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1488" r="1215"/>
          <a:stretch/>
        </p:blipFill>
        <p:spPr bwMode="auto">
          <a:xfrm>
            <a:off x="1924218" y="1178805"/>
            <a:ext cx="5295568" cy="3520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18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A3B4AC42-9E1F-41AC-B897-8AFBC44D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/>
          <a:lstStyle/>
          <a:p>
            <a:fld id="{E6DAF79F-F7D2-4094-89A4-691A6D686CC0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A7AAE9E-8634-4010-8708-3D9B9CC77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4"/>
            <a:ext cx="8150996" cy="1177567"/>
          </a:xfrm>
        </p:spPr>
        <p:txBody>
          <a:bodyPr/>
          <a:lstStyle/>
          <a:p>
            <a:r>
              <a:rPr lang="fr-FR" dirty="0"/>
              <a:t>Le métro augmente la capacité</a:t>
            </a:r>
          </a:p>
          <a:p>
            <a:endParaRPr lang="fr-FR" dirty="0"/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xmlns="" id="{1436067B-2E21-41F5-9C76-3FF4E1964E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310802"/>
              </p:ext>
            </p:extLst>
          </p:nvPr>
        </p:nvGraphicFramePr>
        <p:xfrm>
          <a:off x="387830" y="1730121"/>
          <a:ext cx="7790824" cy="3449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524">
                  <a:extLst>
                    <a:ext uri="{9D8B030D-6E8A-4147-A177-3AD203B41FA5}">
                      <a16:colId xmlns:a16="http://schemas.microsoft.com/office/drawing/2014/main" xmlns="" val="3893395598"/>
                    </a:ext>
                  </a:extLst>
                </a:gridCol>
                <a:gridCol w="2097888">
                  <a:extLst>
                    <a:ext uri="{9D8B030D-6E8A-4147-A177-3AD203B41FA5}">
                      <a16:colId xmlns:a16="http://schemas.microsoft.com/office/drawing/2014/main" xmlns="" val="170341919"/>
                    </a:ext>
                  </a:extLst>
                </a:gridCol>
                <a:gridCol w="1847850">
                  <a:extLst>
                    <a:ext uri="{9D8B030D-6E8A-4147-A177-3AD203B41FA5}">
                      <a16:colId xmlns:a16="http://schemas.microsoft.com/office/drawing/2014/main" xmlns="" val="2047168280"/>
                    </a:ext>
                  </a:extLst>
                </a:gridCol>
                <a:gridCol w="2047562">
                  <a:extLst>
                    <a:ext uri="{9D8B030D-6E8A-4147-A177-3AD203B41FA5}">
                      <a16:colId xmlns:a16="http://schemas.microsoft.com/office/drawing/2014/main" xmlns="" val="2093309677"/>
                    </a:ext>
                  </a:extLst>
                </a:gridCol>
              </a:tblGrid>
              <a:tr h="570502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59A6B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Année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59A6B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Desserte et intervalle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59A6B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Matériel roulant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59A6B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Capacité offerte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9084570"/>
                  </a:ext>
                </a:extLst>
              </a:tr>
              <a:tr h="56228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 2009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Tram 3 et 4 :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6’ sur chaque ligne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Mix T3000 / T4000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3 850 places/heure</a:t>
                      </a:r>
                    </a:p>
                  </a:txBody>
                  <a:tcPr anchor="ctr">
                    <a:lnT w="28575" cap="flat" cmpd="sng" algn="ctr">
                      <a:solidFill>
                        <a:srgbClr val="F2E2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545032"/>
                  </a:ext>
                </a:extLst>
              </a:tr>
              <a:tr h="56228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Tram 3 et 4 :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6’ sur chaque ligne</a:t>
                      </a: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Uniquement T4000</a:t>
                      </a: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5 000 places/heure</a:t>
                      </a: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31153685"/>
                  </a:ext>
                </a:extLst>
              </a:tr>
              <a:tr h="56228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Septembre 2014</a:t>
                      </a: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Tram 3 et 4 :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5’ sur chaque ligne</a:t>
                      </a: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Uniquement T4000</a:t>
                      </a: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6 000 places/heure</a:t>
                      </a: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3165378"/>
                  </a:ext>
                </a:extLst>
              </a:tr>
              <a:tr h="562285"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4342323"/>
                  </a:ext>
                </a:extLst>
              </a:tr>
              <a:tr h="562285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Projet métro</a:t>
                      </a: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Intervalle = 4’</a:t>
                      </a:r>
                      <a:b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Intervalle = 3’</a:t>
                      </a: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rgbClr val="2E2E2D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10 700places/heure</a:t>
                      </a:r>
                      <a:br>
                        <a:rPr lang="fr-FR" sz="1600" b="1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fr-FR" sz="1600" b="1" dirty="0">
                          <a:solidFill>
                            <a:srgbClr val="2E2E2D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 14 300places/heure</a:t>
                      </a:r>
                    </a:p>
                  </a:txBody>
                  <a:tcPr anchor="ctr">
                    <a:lnT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2E2E2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03971676"/>
                  </a:ext>
                </a:extLst>
              </a:tr>
            </a:tbl>
          </a:graphicData>
        </a:graphic>
      </p:graphicFrame>
      <p:cxnSp>
        <p:nvCxnSpPr>
          <p:cNvPr id="8" name="Straight Connector 16">
            <a:extLst>
              <a:ext uri="{FF2B5EF4-FFF2-40B4-BE49-F238E27FC236}">
                <a16:creationId xmlns:a16="http://schemas.microsoft.com/office/drawing/2014/main" xmlns="" id="{74AEDDEC-02E8-4F91-AD88-E65C86D93377}"/>
              </a:ext>
            </a:extLst>
          </p:cNvPr>
          <p:cNvCxnSpPr>
            <a:cxnSpLocks/>
          </p:cNvCxnSpPr>
          <p:nvPr/>
        </p:nvCxnSpPr>
        <p:spPr bwMode="auto">
          <a:xfrm>
            <a:off x="387830" y="4384174"/>
            <a:ext cx="7642263" cy="0"/>
          </a:xfrm>
          <a:prstGeom prst="line">
            <a:avLst/>
          </a:prstGeom>
          <a:solidFill>
            <a:schemeClr val="tx1"/>
          </a:solidFill>
          <a:ln w="57150">
            <a:solidFill>
              <a:srgbClr val="59A6B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xmlns="" id="{CADB3F81-831C-4909-8AD9-741E1EE1AA92}"/>
              </a:ext>
            </a:extLst>
          </p:cNvPr>
          <p:cNvSpPr txBox="1">
            <a:spLocks/>
          </p:cNvSpPr>
          <p:nvPr/>
        </p:nvSpPr>
        <p:spPr bwMode="auto">
          <a:xfrm>
            <a:off x="2805533" y="4156440"/>
            <a:ext cx="2797570" cy="32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55650" indent="-341313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071563" indent="-179388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420813" indent="-193675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1770063" indent="-179388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227263" indent="-1793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684463" indent="-1793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141663" indent="-1793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598863" indent="-1793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fr-BE" altLang="fr-FR" sz="1800" b="1" dirty="0">
                <a:solidFill>
                  <a:srgbClr val="59A6BD"/>
                </a:solidFill>
                <a:latin typeface="+mn-lt"/>
              </a:rPr>
              <a:t>Saturation infrastructurelle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xmlns="" id="{2A7BB638-21B9-4183-BB67-006390D96F37}"/>
              </a:ext>
            </a:extLst>
          </p:cNvPr>
          <p:cNvSpPr txBox="1">
            <a:spLocks/>
          </p:cNvSpPr>
          <p:nvPr/>
        </p:nvSpPr>
        <p:spPr bwMode="auto">
          <a:xfrm>
            <a:off x="8098970" y="3691085"/>
            <a:ext cx="994229" cy="693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55650" indent="-341313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071563" indent="-179388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420813" indent="-193675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1770063" indent="-179388" defTabSz="457200"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227263" indent="-1793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684463" indent="-1793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141663" indent="-1793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598863" indent="-179388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algn="r">
              <a:spcBef>
                <a:spcPct val="20000"/>
              </a:spcBef>
              <a:buFont typeface="Arial" pitchFamily="34" charset="0"/>
              <a:buNone/>
            </a:pPr>
            <a:r>
              <a:rPr lang="fr-BE" altLang="fr-FR" sz="1700" b="1" dirty="0">
                <a:solidFill>
                  <a:srgbClr val="59A6BD"/>
                </a:solidFill>
                <a:latin typeface="Arial" pitchFamily="34" charset="0"/>
              </a:rPr>
              <a:t>+78 %</a:t>
            </a:r>
            <a:br>
              <a:rPr lang="fr-BE" altLang="fr-FR" sz="1700" b="1" dirty="0">
                <a:solidFill>
                  <a:srgbClr val="59A6BD"/>
                </a:solidFill>
                <a:latin typeface="Arial" pitchFamily="34" charset="0"/>
              </a:rPr>
            </a:br>
            <a:r>
              <a:rPr lang="fr-BE" altLang="fr-FR" sz="1700" b="1" dirty="0">
                <a:solidFill>
                  <a:srgbClr val="59A6BD"/>
                </a:solidFill>
                <a:latin typeface="Arial" pitchFamily="34" charset="0"/>
              </a:rPr>
              <a:t>à </a:t>
            </a:r>
            <a:br>
              <a:rPr lang="fr-BE" altLang="fr-FR" sz="1700" b="1" dirty="0">
                <a:solidFill>
                  <a:srgbClr val="59A6BD"/>
                </a:solidFill>
                <a:latin typeface="Arial" pitchFamily="34" charset="0"/>
              </a:rPr>
            </a:br>
            <a:r>
              <a:rPr lang="fr-BE" altLang="fr-FR" sz="1700" b="1" dirty="0">
                <a:solidFill>
                  <a:srgbClr val="59A6BD"/>
                </a:solidFill>
                <a:latin typeface="Arial" pitchFamily="34" charset="0"/>
              </a:rPr>
              <a:t>+138 %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40F850EF-DAAF-4519-B26A-DECE107ABFF4}"/>
              </a:ext>
            </a:extLst>
          </p:cNvPr>
          <p:cNvSpPr/>
          <p:nvPr/>
        </p:nvSpPr>
        <p:spPr>
          <a:xfrm rot="1582299">
            <a:off x="7333316" y="3822223"/>
            <a:ext cx="859118" cy="1146714"/>
          </a:xfrm>
          <a:prstGeom prst="arc">
            <a:avLst>
              <a:gd name="adj1" fmla="val 16200000"/>
              <a:gd name="adj2" fmla="val 1320480"/>
            </a:avLst>
          </a:prstGeom>
          <a:noFill/>
          <a:ln w="57150">
            <a:solidFill>
              <a:srgbClr val="59A6BD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8D0566A9-5CA2-4B55-9995-C4E373B9D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0195" y="6281380"/>
            <a:ext cx="325393" cy="252000"/>
          </a:xfrm>
          <a:prstGeom prst="rect">
            <a:avLst/>
          </a:prstGeom>
        </p:spPr>
        <p:txBody>
          <a:bodyPr/>
          <a:lstStyle/>
          <a:p>
            <a:fld id="{E6DAF79F-F7D2-4094-89A4-691A6D686CC0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5DD8FB1-38B2-4055-9193-7EE2E49DB4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39" y="327235"/>
            <a:ext cx="8150996" cy="682694"/>
          </a:xfrm>
        </p:spPr>
        <p:txBody>
          <a:bodyPr/>
          <a:lstStyle/>
          <a:p>
            <a:r>
              <a:rPr lang="fr-FR" dirty="0"/>
              <a:t>Temps de parcours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4558725B-73DA-47BF-B4F3-659B3476B83E}"/>
              </a:ext>
            </a:extLst>
          </p:cNvPr>
          <p:cNvGrpSpPr/>
          <p:nvPr/>
        </p:nvGrpSpPr>
        <p:grpSpPr>
          <a:xfrm>
            <a:off x="527635" y="1622027"/>
            <a:ext cx="8077391" cy="4252092"/>
            <a:chOff x="501508" y="1378187"/>
            <a:chExt cx="8077391" cy="4252092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xmlns="" id="{5F3200E6-3B0A-44DF-8ABA-79B2A6B8EB93}"/>
                </a:ext>
              </a:extLst>
            </p:cNvPr>
            <p:cNvGrpSpPr/>
            <p:nvPr/>
          </p:nvGrpSpPr>
          <p:grpSpPr>
            <a:xfrm>
              <a:off x="3374586" y="1378187"/>
              <a:ext cx="2298651" cy="784992"/>
              <a:chOff x="3374586" y="3311762"/>
              <a:chExt cx="2298651" cy="784992"/>
            </a:xfrm>
          </p:grpSpPr>
          <p:sp>
            <p:nvSpPr>
              <p:cNvPr id="35" name="ZoneTexte 34">
                <a:extLst>
                  <a:ext uri="{FF2B5EF4-FFF2-40B4-BE49-F238E27FC236}">
                    <a16:creationId xmlns:a16="http://schemas.microsoft.com/office/drawing/2014/main" xmlns="" id="{1732026F-BC63-49D0-875C-E0EF6830416E}"/>
                  </a:ext>
                </a:extLst>
              </p:cNvPr>
              <p:cNvSpPr txBox="1"/>
              <p:nvPr/>
            </p:nvSpPr>
            <p:spPr>
              <a:xfrm>
                <a:off x="3531953" y="3311762"/>
                <a:ext cx="1961609" cy="7232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4100" b="1" spc="-100" dirty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41 mn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xmlns="" id="{811613C7-8291-412A-93A4-23081BD9BF75}"/>
                  </a:ext>
                </a:extLst>
              </p:cNvPr>
              <p:cNvSpPr txBox="1"/>
              <p:nvPr/>
            </p:nvSpPr>
            <p:spPr>
              <a:xfrm>
                <a:off x="3374586" y="3848353"/>
                <a:ext cx="2298651" cy="24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fr-FR" sz="1200" dirty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 corr.) </a:t>
                </a:r>
              </a:p>
            </p:txBody>
          </p:sp>
        </p:grp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xmlns="" id="{46237947-A8A6-4205-945B-3F64CAFF0172}"/>
                </a:ext>
              </a:extLst>
            </p:cNvPr>
            <p:cNvSpPr txBox="1"/>
            <p:nvPr/>
          </p:nvSpPr>
          <p:spPr>
            <a:xfrm>
              <a:off x="511033" y="1513979"/>
              <a:ext cx="291886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Bordet – Albert :</a:t>
              </a:r>
              <a:endParaRPr lang="fr-FR" sz="1200" dirty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xmlns="" id="{D4B61CF4-903A-4957-B59B-1EAB13A0895B}"/>
                </a:ext>
              </a:extLst>
            </p:cNvPr>
            <p:cNvGrpSpPr/>
            <p:nvPr/>
          </p:nvGrpSpPr>
          <p:grpSpPr>
            <a:xfrm>
              <a:off x="5425464" y="1669911"/>
              <a:ext cx="1477934" cy="161526"/>
              <a:chOff x="5425464" y="3603486"/>
              <a:chExt cx="1477934" cy="161526"/>
            </a:xfrm>
          </p:grpSpPr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xmlns="" id="{69736520-0CE0-45FF-A36F-27175E2F872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186770" y="3074082"/>
                <a:ext cx="0" cy="1224000"/>
              </a:xfrm>
              <a:prstGeom prst="line">
                <a:avLst/>
              </a:prstGeom>
              <a:ln w="38100">
                <a:solidFill>
                  <a:srgbClr val="59A6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Ellipse 48">
                <a:extLst>
                  <a:ext uri="{FF2B5EF4-FFF2-40B4-BE49-F238E27FC236}">
                    <a16:creationId xmlns:a16="http://schemas.microsoft.com/office/drawing/2014/main" xmlns="" id="{05AA24BA-0417-4458-8D4B-74EAC3C93054}"/>
                  </a:ext>
                </a:extLst>
              </p:cNvPr>
              <p:cNvSpPr/>
              <p:nvPr/>
            </p:nvSpPr>
            <p:spPr>
              <a:xfrm rot="16200000">
                <a:off x="5425464" y="3603486"/>
                <a:ext cx="144000" cy="144000"/>
              </a:xfrm>
              <a:prstGeom prst="ellipse">
                <a:avLst/>
              </a:prstGeom>
              <a:solidFill>
                <a:srgbClr val="59A6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xmlns="" id="{53CEE208-98CC-4836-9B53-7E1A0ED83309}"/>
                  </a:ext>
                </a:extLst>
              </p:cNvPr>
              <p:cNvSpPr/>
              <p:nvPr/>
            </p:nvSpPr>
            <p:spPr>
              <a:xfrm>
                <a:off x="6759398" y="3621012"/>
                <a:ext cx="144000" cy="144000"/>
              </a:xfrm>
              <a:prstGeom prst="ellipse">
                <a:avLst/>
              </a:prstGeom>
              <a:solidFill>
                <a:srgbClr val="F2E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xmlns="" id="{BB0BF0EE-067B-4614-8072-4105212E90CB}"/>
                </a:ext>
              </a:extLst>
            </p:cNvPr>
            <p:cNvGrpSpPr/>
            <p:nvPr/>
          </p:nvGrpSpPr>
          <p:grpSpPr>
            <a:xfrm>
              <a:off x="6848475" y="1383044"/>
              <a:ext cx="1730424" cy="775467"/>
              <a:chOff x="6848475" y="3316619"/>
              <a:chExt cx="1730424" cy="775467"/>
            </a:xfrm>
          </p:grpSpPr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xmlns="" id="{E76F3B93-7E87-4F1A-AE33-50DC1C8F2293}"/>
                  </a:ext>
                </a:extLst>
              </p:cNvPr>
              <p:cNvSpPr txBox="1"/>
              <p:nvPr/>
            </p:nvSpPr>
            <p:spPr>
              <a:xfrm>
                <a:off x="6848475" y="3316619"/>
                <a:ext cx="1730424" cy="7232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4100" b="1" spc="-1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 mn</a:t>
                </a:r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xmlns="" id="{2132CF8E-E344-48F7-903B-4FEF920D9545}"/>
                  </a:ext>
                </a:extLst>
              </p:cNvPr>
              <p:cNvSpPr txBox="1"/>
              <p:nvPr/>
            </p:nvSpPr>
            <p:spPr>
              <a:xfrm>
                <a:off x="7028150" y="3843685"/>
                <a:ext cx="1349809" cy="24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fr-FR" sz="12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(Direct)</a:t>
                </a:r>
              </a:p>
            </p:txBody>
          </p:sp>
        </p:grpSp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xmlns="" id="{A14CE945-9298-4952-9AFB-E4620ECC2AEB}"/>
                </a:ext>
              </a:extLst>
            </p:cNvPr>
            <p:cNvGrpSpPr/>
            <p:nvPr/>
          </p:nvGrpSpPr>
          <p:grpSpPr>
            <a:xfrm>
              <a:off x="3374586" y="2235437"/>
              <a:ext cx="2298651" cy="784992"/>
              <a:chOff x="3374586" y="3311762"/>
              <a:chExt cx="2298651" cy="784992"/>
            </a:xfrm>
          </p:grpSpPr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xmlns="" id="{489E3304-4C92-40DB-B48E-AC9CB306C0F8}"/>
                  </a:ext>
                </a:extLst>
              </p:cNvPr>
              <p:cNvSpPr txBox="1"/>
              <p:nvPr/>
            </p:nvSpPr>
            <p:spPr>
              <a:xfrm>
                <a:off x="3531953" y="3311762"/>
                <a:ext cx="1961609" cy="7232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4100" b="1" spc="-100" dirty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33 mn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xmlns="" id="{FFA62531-65F8-4FED-8A16-D1D169423CF0}"/>
                  </a:ext>
                </a:extLst>
              </p:cNvPr>
              <p:cNvSpPr txBox="1"/>
              <p:nvPr/>
            </p:nvSpPr>
            <p:spPr>
              <a:xfrm>
                <a:off x="3374586" y="3848353"/>
                <a:ext cx="2298651" cy="24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fr-FR" sz="1200" dirty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 corr.) </a:t>
                </a:r>
              </a:p>
            </p:txBody>
          </p:sp>
        </p:grp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xmlns="" id="{7454AF19-18B7-4028-9921-90B968532200}"/>
                </a:ext>
              </a:extLst>
            </p:cNvPr>
            <p:cNvSpPr txBox="1"/>
            <p:nvPr/>
          </p:nvSpPr>
          <p:spPr>
            <a:xfrm>
              <a:off x="511033" y="2371229"/>
              <a:ext cx="32294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Bordet – Gare du Midi :</a:t>
              </a:r>
              <a:endParaRPr lang="fr-FR" sz="1200" dirty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xmlns="" id="{7D4E8986-DE51-4C15-B4DE-8563F3E03A96}"/>
                </a:ext>
              </a:extLst>
            </p:cNvPr>
            <p:cNvGrpSpPr/>
            <p:nvPr/>
          </p:nvGrpSpPr>
          <p:grpSpPr>
            <a:xfrm>
              <a:off x="5425464" y="2527161"/>
              <a:ext cx="1477934" cy="161526"/>
              <a:chOff x="5425464" y="3603486"/>
              <a:chExt cx="1477934" cy="161526"/>
            </a:xfrm>
          </p:grpSpPr>
          <p:cxnSp>
            <p:nvCxnSpPr>
              <p:cNvPr id="66" name="Connecteur droit 65">
                <a:extLst>
                  <a:ext uri="{FF2B5EF4-FFF2-40B4-BE49-F238E27FC236}">
                    <a16:creationId xmlns:a16="http://schemas.microsoft.com/office/drawing/2014/main" xmlns="" id="{B0B1AB38-C57D-4C3A-B063-EC3C21AC4D6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186770" y="3074082"/>
                <a:ext cx="0" cy="1224000"/>
              </a:xfrm>
              <a:prstGeom prst="line">
                <a:avLst/>
              </a:prstGeom>
              <a:ln w="38100">
                <a:solidFill>
                  <a:srgbClr val="59A6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Ellipse 66">
                <a:extLst>
                  <a:ext uri="{FF2B5EF4-FFF2-40B4-BE49-F238E27FC236}">
                    <a16:creationId xmlns:a16="http://schemas.microsoft.com/office/drawing/2014/main" xmlns="" id="{C9B290C6-E4F1-4672-BF80-5B4B9F49C82B}"/>
                  </a:ext>
                </a:extLst>
              </p:cNvPr>
              <p:cNvSpPr/>
              <p:nvPr/>
            </p:nvSpPr>
            <p:spPr>
              <a:xfrm rot="16200000">
                <a:off x="5425464" y="3603486"/>
                <a:ext cx="144000" cy="144000"/>
              </a:xfrm>
              <a:prstGeom prst="ellipse">
                <a:avLst/>
              </a:prstGeom>
              <a:solidFill>
                <a:srgbClr val="59A6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68" name="Ellipse 67">
                <a:extLst>
                  <a:ext uri="{FF2B5EF4-FFF2-40B4-BE49-F238E27FC236}">
                    <a16:creationId xmlns:a16="http://schemas.microsoft.com/office/drawing/2014/main" xmlns="" id="{1348199B-3048-40B3-B9B6-6F5EE38B9191}"/>
                  </a:ext>
                </a:extLst>
              </p:cNvPr>
              <p:cNvSpPr/>
              <p:nvPr/>
            </p:nvSpPr>
            <p:spPr>
              <a:xfrm>
                <a:off x="6759398" y="3621012"/>
                <a:ext cx="144000" cy="144000"/>
              </a:xfrm>
              <a:prstGeom prst="ellipse">
                <a:avLst/>
              </a:prstGeom>
              <a:solidFill>
                <a:srgbClr val="F2E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9" name="Groupe 68">
              <a:extLst>
                <a:ext uri="{FF2B5EF4-FFF2-40B4-BE49-F238E27FC236}">
                  <a16:creationId xmlns:a16="http://schemas.microsoft.com/office/drawing/2014/main" xmlns="" id="{74D47278-9BCA-4976-941D-5C77E582D05B}"/>
                </a:ext>
              </a:extLst>
            </p:cNvPr>
            <p:cNvGrpSpPr/>
            <p:nvPr/>
          </p:nvGrpSpPr>
          <p:grpSpPr>
            <a:xfrm>
              <a:off x="6848475" y="2240294"/>
              <a:ext cx="1730424" cy="775467"/>
              <a:chOff x="6848475" y="3316619"/>
              <a:chExt cx="1730424" cy="775467"/>
            </a:xfrm>
          </p:grpSpPr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xmlns="" id="{E260642B-1685-4074-8722-73E8FA54ADE9}"/>
                  </a:ext>
                </a:extLst>
              </p:cNvPr>
              <p:cNvSpPr txBox="1"/>
              <p:nvPr/>
            </p:nvSpPr>
            <p:spPr>
              <a:xfrm>
                <a:off x="6848475" y="3316619"/>
                <a:ext cx="1730424" cy="7232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4100" b="1" spc="-1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 mn</a:t>
                </a:r>
              </a:p>
            </p:txBody>
          </p: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xmlns="" id="{BBB54A71-691F-46BF-A0D7-5DF9EEFDB374}"/>
                  </a:ext>
                </a:extLst>
              </p:cNvPr>
              <p:cNvSpPr txBox="1"/>
              <p:nvPr/>
            </p:nvSpPr>
            <p:spPr>
              <a:xfrm>
                <a:off x="7028150" y="3843685"/>
                <a:ext cx="1349809" cy="24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fr-FR" sz="12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(Direct)</a:t>
                </a:r>
              </a:p>
            </p:txBody>
          </p:sp>
        </p:grpSp>
        <p:grpSp>
          <p:nvGrpSpPr>
            <p:cNvPr id="72" name="Groupe 71">
              <a:extLst>
                <a:ext uri="{FF2B5EF4-FFF2-40B4-BE49-F238E27FC236}">
                  <a16:creationId xmlns:a16="http://schemas.microsoft.com/office/drawing/2014/main" xmlns="" id="{7788987F-2807-42F4-BCE1-90346D026915}"/>
                </a:ext>
              </a:extLst>
            </p:cNvPr>
            <p:cNvGrpSpPr/>
            <p:nvPr/>
          </p:nvGrpSpPr>
          <p:grpSpPr>
            <a:xfrm>
              <a:off x="3374586" y="3102212"/>
              <a:ext cx="2298651" cy="784992"/>
              <a:chOff x="3374586" y="3311762"/>
              <a:chExt cx="2298651" cy="784992"/>
            </a:xfrm>
          </p:grpSpPr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xmlns="" id="{C4477E34-513C-41FD-824D-333D36A4A158}"/>
                  </a:ext>
                </a:extLst>
              </p:cNvPr>
              <p:cNvSpPr txBox="1"/>
              <p:nvPr/>
            </p:nvSpPr>
            <p:spPr>
              <a:xfrm>
                <a:off x="3531953" y="3311762"/>
                <a:ext cx="1961609" cy="7232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4100" b="1" spc="-100" dirty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14 mn</a:t>
                </a:r>
              </a:p>
            </p:txBody>
          </p:sp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xmlns="" id="{F8A125B2-7DA0-459D-BBB8-33DE6DC9DD78}"/>
                  </a:ext>
                </a:extLst>
              </p:cNvPr>
              <p:cNvSpPr txBox="1"/>
              <p:nvPr/>
            </p:nvSpPr>
            <p:spPr>
              <a:xfrm>
                <a:off x="3374586" y="3848353"/>
                <a:ext cx="2298651" cy="24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fr-FR" sz="1200" dirty="0" smtClean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(Direct) </a:t>
                </a:r>
                <a:endParaRPr lang="fr-FR" sz="1200" dirty="0">
                  <a:solidFill>
                    <a:srgbClr val="59A6BD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xmlns="" id="{504D2F97-EF6C-458A-8E16-EE6CCB3039FF}"/>
                </a:ext>
              </a:extLst>
            </p:cNvPr>
            <p:cNvSpPr txBox="1"/>
            <p:nvPr/>
          </p:nvSpPr>
          <p:spPr>
            <a:xfrm>
              <a:off x="511033" y="3238004"/>
              <a:ext cx="32294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Albert – Rogier :</a:t>
              </a:r>
              <a:endParaRPr lang="fr-FR" sz="1200" dirty="0">
                <a:solidFill>
                  <a:srgbClr val="59A6B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xmlns="" id="{B02193C7-6F3B-490D-86D3-8C0086D650F1}"/>
                </a:ext>
              </a:extLst>
            </p:cNvPr>
            <p:cNvGrpSpPr/>
            <p:nvPr/>
          </p:nvGrpSpPr>
          <p:grpSpPr>
            <a:xfrm>
              <a:off x="5425464" y="3393936"/>
              <a:ext cx="1477934" cy="161526"/>
              <a:chOff x="5425464" y="3603486"/>
              <a:chExt cx="1477934" cy="161526"/>
            </a:xfrm>
          </p:grpSpPr>
          <p:cxnSp>
            <p:nvCxnSpPr>
              <p:cNvPr id="77" name="Connecteur droit 76">
                <a:extLst>
                  <a:ext uri="{FF2B5EF4-FFF2-40B4-BE49-F238E27FC236}">
                    <a16:creationId xmlns:a16="http://schemas.microsoft.com/office/drawing/2014/main" xmlns="" id="{15F67E3D-431F-4BCD-A4B5-1F52B0F1B72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186770" y="3074082"/>
                <a:ext cx="0" cy="1224000"/>
              </a:xfrm>
              <a:prstGeom prst="line">
                <a:avLst/>
              </a:prstGeom>
              <a:ln w="38100">
                <a:solidFill>
                  <a:srgbClr val="59A6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Ellipse 77">
                <a:extLst>
                  <a:ext uri="{FF2B5EF4-FFF2-40B4-BE49-F238E27FC236}">
                    <a16:creationId xmlns:a16="http://schemas.microsoft.com/office/drawing/2014/main" xmlns="" id="{C3AC4F86-8AEC-43E9-9DF8-6EF84F5C78D9}"/>
                  </a:ext>
                </a:extLst>
              </p:cNvPr>
              <p:cNvSpPr/>
              <p:nvPr/>
            </p:nvSpPr>
            <p:spPr>
              <a:xfrm rot="16200000">
                <a:off x="5425464" y="3603486"/>
                <a:ext cx="144000" cy="144000"/>
              </a:xfrm>
              <a:prstGeom prst="ellipse">
                <a:avLst/>
              </a:prstGeom>
              <a:solidFill>
                <a:srgbClr val="59A6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79" name="Ellipse 78">
                <a:extLst>
                  <a:ext uri="{FF2B5EF4-FFF2-40B4-BE49-F238E27FC236}">
                    <a16:creationId xmlns:a16="http://schemas.microsoft.com/office/drawing/2014/main" xmlns="" id="{DC33DB5F-ACF4-41C4-92F7-2A6EB792D1B0}"/>
                  </a:ext>
                </a:extLst>
              </p:cNvPr>
              <p:cNvSpPr/>
              <p:nvPr/>
            </p:nvSpPr>
            <p:spPr>
              <a:xfrm>
                <a:off x="6759398" y="3621012"/>
                <a:ext cx="144000" cy="144000"/>
              </a:xfrm>
              <a:prstGeom prst="ellipse">
                <a:avLst/>
              </a:prstGeom>
              <a:solidFill>
                <a:srgbClr val="F2E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xmlns="" id="{78186835-FDC4-434B-8CF5-7A1C8349192F}"/>
                </a:ext>
              </a:extLst>
            </p:cNvPr>
            <p:cNvGrpSpPr/>
            <p:nvPr/>
          </p:nvGrpSpPr>
          <p:grpSpPr>
            <a:xfrm>
              <a:off x="6848475" y="3107069"/>
              <a:ext cx="1730424" cy="775467"/>
              <a:chOff x="6848475" y="3316619"/>
              <a:chExt cx="1730424" cy="775467"/>
            </a:xfrm>
          </p:grpSpPr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xmlns="" id="{2561AD9B-4B2F-45C8-A6F1-99CF3542E25D}"/>
                  </a:ext>
                </a:extLst>
              </p:cNvPr>
              <p:cNvSpPr txBox="1"/>
              <p:nvPr/>
            </p:nvSpPr>
            <p:spPr>
              <a:xfrm>
                <a:off x="6848475" y="3316619"/>
                <a:ext cx="1730424" cy="7232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4100" b="1" spc="-1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 mn</a:t>
                </a:r>
              </a:p>
            </p:txBody>
          </p:sp>
          <p:sp>
            <p:nvSpPr>
              <p:cNvPr id="82" name="ZoneTexte 81">
                <a:extLst>
                  <a:ext uri="{FF2B5EF4-FFF2-40B4-BE49-F238E27FC236}">
                    <a16:creationId xmlns:a16="http://schemas.microsoft.com/office/drawing/2014/main" xmlns="" id="{42D0CB92-E9D3-48FE-9AE3-F2683D5DC43A}"/>
                  </a:ext>
                </a:extLst>
              </p:cNvPr>
              <p:cNvSpPr txBox="1"/>
              <p:nvPr/>
            </p:nvSpPr>
            <p:spPr>
              <a:xfrm>
                <a:off x="7028150" y="3843685"/>
                <a:ext cx="1349809" cy="24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fr-FR" sz="12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(Direct)</a:t>
                </a:r>
              </a:p>
            </p:txBody>
          </p:sp>
        </p:grp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xmlns="" id="{397459D0-2B51-46D7-A8BB-AAF19D087D8F}"/>
                </a:ext>
              </a:extLst>
            </p:cNvPr>
            <p:cNvSpPr txBox="1"/>
            <p:nvPr/>
          </p:nvSpPr>
          <p:spPr>
            <a:xfrm>
              <a:off x="3531953" y="4004512"/>
              <a:ext cx="1888205" cy="86177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500" b="1" spc="-100" dirty="0">
                  <a:solidFill>
                    <a:srgbClr val="59A6B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Corr. Bus-Tram 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xmlns="" id="{1DC69EE1-0C70-4D7E-9B4D-110F0C1BCC70}"/>
                </a:ext>
              </a:extLst>
            </p:cNvPr>
            <p:cNvSpPr txBox="1"/>
            <p:nvPr/>
          </p:nvSpPr>
          <p:spPr>
            <a:xfrm>
              <a:off x="511033" y="4209554"/>
              <a:ext cx="32294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 err="1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NOH</a:t>
              </a:r>
              <a:r>
                <a:rPr lang="fr-FR" sz="25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– Bourse :</a:t>
              </a:r>
            </a:p>
          </p:txBody>
        </p:sp>
        <p:grpSp>
          <p:nvGrpSpPr>
            <p:cNvPr id="87" name="Groupe 86">
              <a:extLst>
                <a:ext uri="{FF2B5EF4-FFF2-40B4-BE49-F238E27FC236}">
                  <a16:creationId xmlns:a16="http://schemas.microsoft.com/office/drawing/2014/main" xmlns="" id="{05E6F4E2-C39A-4DC8-8A7E-7EB10838481F}"/>
                </a:ext>
              </a:extLst>
            </p:cNvPr>
            <p:cNvGrpSpPr/>
            <p:nvPr/>
          </p:nvGrpSpPr>
          <p:grpSpPr>
            <a:xfrm>
              <a:off x="5425464" y="4365486"/>
              <a:ext cx="1477934" cy="161526"/>
              <a:chOff x="5425464" y="3603486"/>
              <a:chExt cx="1477934" cy="161526"/>
            </a:xfrm>
          </p:grpSpPr>
          <p:cxnSp>
            <p:nvCxnSpPr>
              <p:cNvPr id="88" name="Connecteur droit 87">
                <a:extLst>
                  <a:ext uri="{FF2B5EF4-FFF2-40B4-BE49-F238E27FC236}">
                    <a16:creationId xmlns:a16="http://schemas.microsoft.com/office/drawing/2014/main" xmlns="" id="{2AB5E8B5-2713-4F07-9615-7D6D1FACE33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186770" y="3074082"/>
                <a:ext cx="0" cy="1224000"/>
              </a:xfrm>
              <a:prstGeom prst="line">
                <a:avLst/>
              </a:prstGeom>
              <a:ln w="38100">
                <a:solidFill>
                  <a:srgbClr val="59A6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Ellipse 88">
                <a:extLst>
                  <a:ext uri="{FF2B5EF4-FFF2-40B4-BE49-F238E27FC236}">
                    <a16:creationId xmlns:a16="http://schemas.microsoft.com/office/drawing/2014/main" xmlns="" id="{DA8AA87C-7E79-4968-A5C3-7EC70CF940F2}"/>
                  </a:ext>
                </a:extLst>
              </p:cNvPr>
              <p:cNvSpPr/>
              <p:nvPr/>
            </p:nvSpPr>
            <p:spPr>
              <a:xfrm rot="16200000">
                <a:off x="5425464" y="3603486"/>
                <a:ext cx="144000" cy="144000"/>
              </a:xfrm>
              <a:prstGeom prst="ellipse">
                <a:avLst/>
              </a:prstGeom>
              <a:solidFill>
                <a:srgbClr val="59A6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0" name="Ellipse 89">
                <a:extLst>
                  <a:ext uri="{FF2B5EF4-FFF2-40B4-BE49-F238E27FC236}">
                    <a16:creationId xmlns:a16="http://schemas.microsoft.com/office/drawing/2014/main" xmlns="" id="{C66D8C09-0A22-4E61-BEC9-2000DD402559}"/>
                  </a:ext>
                </a:extLst>
              </p:cNvPr>
              <p:cNvSpPr/>
              <p:nvPr/>
            </p:nvSpPr>
            <p:spPr>
              <a:xfrm>
                <a:off x="6759398" y="3621012"/>
                <a:ext cx="144000" cy="144000"/>
              </a:xfrm>
              <a:prstGeom prst="ellipse">
                <a:avLst/>
              </a:prstGeom>
              <a:solidFill>
                <a:srgbClr val="F2E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xmlns="" id="{F6891994-DCB9-4112-90AE-1654152097D8}"/>
                </a:ext>
              </a:extLst>
            </p:cNvPr>
            <p:cNvSpPr txBox="1"/>
            <p:nvPr/>
          </p:nvSpPr>
          <p:spPr>
            <a:xfrm>
              <a:off x="6848475" y="4009369"/>
              <a:ext cx="1730424" cy="86177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fr-FR" sz="2500" b="1" spc="-1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Corr. Bus-Métro</a:t>
              </a:r>
            </a:p>
          </p:txBody>
        </p:sp>
        <p:grpSp>
          <p:nvGrpSpPr>
            <p:cNvPr id="94" name="Groupe 93">
              <a:extLst>
                <a:ext uri="{FF2B5EF4-FFF2-40B4-BE49-F238E27FC236}">
                  <a16:creationId xmlns:a16="http://schemas.microsoft.com/office/drawing/2014/main" xmlns="" id="{3C2B3104-6DA4-42E6-B6CB-B9CFD04A24C4}"/>
                </a:ext>
              </a:extLst>
            </p:cNvPr>
            <p:cNvGrpSpPr/>
            <p:nvPr/>
          </p:nvGrpSpPr>
          <p:grpSpPr>
            <a:xfrm>
              <a:off x="3365061" y="4845287"/>
              <a:ext cx="2298651" cy="784992"/>
              <a:chOff x="3374586" y="3311762"/>
              <a:chExt cx="2298651" cy="784992"/>
            </a:xfrm>
          </p:grpSpPr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xmlns="" id="{A7C6D9A7-73B8-4379-824F-639E1A737294}"/>
                  </a:ext>
                </a:extLst>
              </p:cNvPr>
              <p:cNvSpPr txBox="1"/>
              <p:nvPr/>
            </p:nvSpPr>
            <p:spPr>
              <a:xfrm>
                <a:off x="3531953" y="3311762"/>
                <a:ext cx="1961609" cy="7232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4100" b="1" spc="-100" dirty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09 mn</a:t>
                </a:r>
              </a:p>
            </p:txBody>
          </p:sp>
          <p:sp>
            <p:nvSpPr>
              <p:cNvPr id="96" name="ZoneTexte 95">
                <a:extLst>
                  <a:ext uri="{FF2B5EF4-FFF2-40B4-BE49-F238E27FC236}">
                    <a16:creationId xmlns:a16="http://schemas.microsoft.com/office/drawing/2014/main" xmlns="" id="{399097BE-E66C-48F7-A072-D2C24143F07D}"/>
                  </a:ext>
                </a:extLst>
              </p:cNvPr>
              <p:cNvSpPr txBox="1"/>
              <p:nvPr/>
            </p:nvSpPr>
            <p:spPr>
              <a:xfrm>
                <a:off x="3374586" y="3848353"/>
                <a:ext cx="2298651" cy="24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fr-FR" sz="1200" dirty="0">
                    <a:solidFill>
                      <a:srgbClr val="59A6B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(TRAM) </a:t>
                </a:r>
              </a:p>
            </p:txBody>
          </p:sp>
        </p:grp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xmlns="" id="{B2C87A5B-9711-40D9-B622-3177919AB88B}"/>
                </a:ext>
              </a:extLst>
            </p:cNvPr>
            <p:cNvSpPr txBox="1"/>
            <p:nvPr/>
          </p:nvSpPr>
          <p:spPr>
            <a:xfrm>
              <a:off x="501508" y="4981079"/>
              <a:ext cx="322940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500" dirty="0" err="1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Verboeckh</a:t>
              </a:r>
              <a:r>
                <a:rPr lang="fr-FR" sz="25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 – Nord :</a:t>
              </a:r>
            </a:p>
          </p:txBody>
        </p:sp>
        <p:grpSp>
          <p:nvGrpSpPr>
            <p:cNvPr id="98" name="Groupe 97">
              <a:extLst>
                <a:ext uri="{FF2B5EF4-FFF2-40B4-BE49-F238E27FC236}">
                  <a16:creationId xmlns:a16="http://schemas.microsoft.com/office/drawing/2014/main" xmlns="" id="{9651AFC9-145B-4E05-95E0-0E18F46ADD9F}"/>
                </a:ext>
              </a:extLst>
            </p:cNvPr>
            <p:cNvGrpSpPr/>
            <p:nvPr/>
          </p:nvGrpSpPr>
          <p:grpSpPr>
            <a:xfrm>
              <a:off x="5415939" y="5137011"/>
              <a:ext cx="1477934" cy="161526"/>
              <a:chOff x="5425464" y="3603486"/>
              <a:chExt cx="1477934" cy="161526"/>
            </a:xfrm>
          </p:grpSpPr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xmlns="" id="{C24C2FA8-C592-4D90-8008-00DB256F42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6186770" y="3074082"/>
                <a:ext cx="0" cy="1224000"/>
              </a:xfrm>
              <a:prstGeom prst="line">
                <a:avLst/>
              </a:prstGeom>
              <a:ln w="38100">
                <a:solidFill>
                  <a:srgbClr val="59A6B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Ellipse 99">
                <a:extLst>
                  <a:ext uri="{FF2B5EF4-FFF2-40B4-BE49-F238E27FC236}">
                    <a16:creationId xmlns:a16="http://schemas.microsoft.com/office/drawing/2014/main" xmlns="" id="{08A55298-0417-4E3A-BA7B-53754E43C317}"/>
                  </a:ext>
                </a:extLst>
              </p:cNvPr>
              <p:cNvSpPr/>
              <p:nvPr/>
            </p:nvSpPr>
            <p:spPr>
              <a:xfrm rot="16200000">
                <a:off x="5425464" y="3603486"/>
                <a:ext cx="144000" cy="144000"/>
              </a:xfrm>
              <a:prstGeom prst="ellipse">
                <a:avLst/>
              </a:prstGeom>
              <a:solidFill>
                <a:srgbClr val="59A6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01" name="Ellipse 100">
                <a:extLst>
                  <a:ext uri="{FF2B5EF4-FFF2-40B4-BE49-F238E27FC236}">
                    <a16:creationId xmlns:a16="http://schemas.microsoft.com/office/drawing/2014/main" xmlns="" id="{2ED75D26-3595-4A38-832E-47AF01398FB2}"/>
                  </a:ext>
                </a:extLst>
              </p:cNvPr>
              <p:cNvSpPr/>
              <p:nvPr/>
            </p:nvSpPr>
            <p:spPr>
              <a:xfrm>
                <a:off x="6759398" y="3621012"/>
                <a:ext cx="144000" cy="144000"/>
              </a:xfrm>
              <a:prstGeom prst="ellipse">
                <a:avLst/>
              </a:prstGeom>
              <a:solidFill>
                <a:srgbClr val="F2E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02" name="Groupe 101">
              <a:extLst>
                <a:ext uri="{FF2B5EF4-FFF2-40B4-BE49-F238E27FC236}">
                  <a16:creationId xmlns:a16="http://schemas.microsoft.com/office/drawing/2014/main" xmlns="" id="{A2203CD9-F2CC-4848-AC5D-7E185F38FC68}"/>
                </a:ext>
              </a:extLst>
            </p:cNvPr>
            <p:cNvGrpSpPr/>
            <p:nvPr/>
          </p:nvGrpSpPr>
          <p:grpSpPr>
            <a:xfrm>
              <a:off x="6838950" y="4850144"/>
              <a:ext cx="1730424" cy="775467"/>
              <a:chOff x="6848475" y="3316619"/>
              <a:chExt cx="1730424" cy="775467"/>
            </a:xfrm>
          </p:grpSpPr>
          <p:sp>
            <p:nvSpPr>
              <p:cNvPr id="103" name="ZoneTexte 102">
                <a:extLst>
                  <a:ext uri="{FF2B5EF4-FFF2-40B4-BE49-F238E27FC236}">
                    <a16:creationId xmlns:a16="http://schemas.microsoft.com/office/drawing/2014/main" xmlns="" id="{22238749-64DE-46D1-B1FB-3D33084769F3}"/>
                  </a:ext>
                </a:extLst>
              </p:cNvPr>
              <p:cNvSpPr txBox="1"/>
              <p:nvPr/>
            </p:nvSpPr>
            <p:spPr>
              <a:xfrm>
                <a:off x="6848475" y="3316619"/>
                <a:ext cx="1730424" cy="723275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pPr algn="ctr"/>
                <a:r>
                  <a:rPr lang="fr-FR" sz="4100" b="1" spc="-1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04 mn</a:t>
                </a:r>
              </a:p>
            </p:txBody>
          </p:sp>
          <p:sp>
            <p:nvSpPr>
              <p:cNvPr id="104" name="ZoneTexte 103">
                <a:extLst>
                  <a:ext uri="{FF2B5EF4-FFF2-40B4-BE49-F238E27FC236}">
                    <a16:creationId xmlns:a16="http://schemas.microsoft.com/office/drawing/2014/main" xmlns="" id="{DA052D9B-48EB-45B4-860E-84317B079F7A}"/>
                  </a:ext>
                </a:extLst>
              </p:cNvPr>
              <p:cNvSpPr txBox="1"/>
              <p:nvPr/>
            </p:nvSpPr>
            <p:spPr>
              <a:xfrm>
                <a:off x="7028150" y="3843685"/>
                <a:ext cx="1349809" cy="248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00"/>
                  </a:lnSpc>
                </a:pPr>
                <a:r>
                  <a:rPr lang="fr-FR" sz="12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fr-FR" sz="1200" dirty="0" err="1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fr-FR" sz="1200" cap="all" dirty="0" err="1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é</a:t>
                </a:r>
                <a:r>
                  <a:rPr lang="fr-FR" sz="1200" dirty="0" err="1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TRO</a:t>
                </a:r>
                <a:r>
                  <a:rPr lang="fr-FR" sz="1200" dirty="0">
                    <a:solidFill>
                      <a:srgbClr val="2E2E2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</p:txBody>
          </p:sp>
        </p:grpSp>
      </p:grpSp>
      <p:pic>
        <p:nvPicPr>
          <p:cNvPr id="12" name="Image 11" descr="Une image contenant objet&#10;&#10;Description générée automatiquement">
            <a:extLst>
              <a:ext uri="{FF2B5EF4-FFF2-40B4-BE49-F238E27FC236}">
                <a16:creationId xmlns:a16="http://schemas.microsoft.com/office/drawing/2014/main" xmlns="" id="{88CEA356-5A18-4883-B454-024BE9342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194" y="939192"/>
            <a:ext cx="503227" cy="6840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70E151DA-395E-4813-A860-1F1C7BAD1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955" y="895021"/>
            <a:ext cx="746906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5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FD514C-93F8-44D1-9313-640D96DED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Fréquence </a:t>
            </a:r>
          </a:p>
        </p:txBody>
      </p:sp>
      <p:pic>
        <p:nvPicPr>
          <p:cNvPr id="7" name="Espace réservé pour une image  6" descr="Une image contenant intérieur, plancher, cuisine&#10;&#10;Description générée automatiquement">
            <a:extLst>
              <a:ext uri="{FF2B5EF4-FFF2-40B4-BE49-F238E27FC236}">
                <a16:creationId xmlns:a16="http://schemas.microsoft.com/office/drawing/2014/main" xmlns="" id="{369DB37E-DC16-4AB1-9973-899E04A77DF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r="12781"/>
          <a:stretch>
            <a:fillRect/>
          </a:stretch>
        </p:blipFill>
        <p:spPr/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5B3BBC91-2997-4D9C-9E78-52E8FC15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xmlns="" id="{0788469E-A2A7-4A5C-AC29-5D08E0AEE1D0}"/>
              </a:ext>
            </a:extLst>
          </p:cNvPr>
          <p:cNvGrpSpPr/>
          <p:nvPr/>
        </p:nvGrpSpPr>
        <p:grpSpPr>
          <a:xfrm>
            <a:off x="6341968" y="2824710"/>
            <a:ext cx="2326597" cy="1282264"/>
            <a:chOff x="6341968" y="1443616"/>
            <a:chExt cx="2326597" cy="1282264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2052FB10-4102-44EE-A58F-E6F7D98E51A6}"/>
                </a:ext>
              </a:extLst>
            </p:cNvPr>
            <p:cNvSpPr txBox="1"/>
            <p:nvPr/>
          </p:nvSpPr>
          <p:spPr>
            <a:xfrm>
              <a:off x="6341968" y="1443616"/>
              <a:ext cx="2215691" cy="96949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fr-FR" sz="5700" b="1" dirty="0">
                  <a:solidFill>
                    <a:srgbClr val="F2E2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mn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8FE66A31-DDFF-4995-884B-A64FDE43F17F}"/>
                </a:ext>
              </a:extLst>
            </p:cNvPr>
            <p:cNvSpPr txBox="1"/>
            <p:nvPr/>
          </p:nvSpPr>
          <p:spPr>
            <a:xfrm>
              <a:off x="6341969" y="2194452"/>
              <a:ext cx="2326596" cy="531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fr-FR" sz="17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 métro toutes les </a:t>
              </a:r>
              <a:br>
                <a:rPr lang="fr-FR" sz="17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fr-FR" sz="1700" dirty="0">
                  <a:solidFill>
                    <a:srgbClr val="2E2E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 min en pointe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737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69FD514C-93F8-44D1-9313-640D96DED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Confort</a:t>
            </a:r>
            <a:br>
              <a:rPr lang="fr-FR" dirty="0"/>
            </a:b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xmlns="" id="{5B3BBC91-2997-4D9C-9E78-52E8FC15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AF79F-F7D2-4094-89A4-691A6D686CC0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8" name="Espace réservé pour une image  7" descr="Une image contenant plancher, intérieur, mur, bâtiment&#10;&#10;Description générée automatiquement">
            <a:extLst>
              <a:ext uri="{FF2B5EF4-FFF2-40B4-BE49-F238E27FC236}">
                <a16:creationId xmlns:a16="http://schemas.microsoft.com/office/drawing/2014/main" xmlns="" id="{8272C99A-EE84-4811-8142-5E34F067EA2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r="20197"/>
          <a:stretch>
            <a:fillRect/>
          </a:stretch>
        </p:blipFill>
        <p:spPr>
          <a:xfrm>
            <a:off x="586340" y="1838664"/>
            <a:ext cx="5436636" cy="4114800"/>
          </a:xfr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15D10AE1-DC59-4EB9-9190-A31858E9F269}"/>
              </a:ext>
            </a:extLst>
          </p:cNvPr>
          <p:cNvSpPr txBox="1"/>
          <p:nvPr/>
        </p:nvSpPr>
        <p:spPr>
          <a:xfrm>
            <a:off x="6298423" y="2973059"/>
            <a:ext cx="2566899" cy="53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fr-FR" sz="1700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Accessibilité pour tous</a:t>
            </a:r>
          </a:p>
          <a:p>
            <a:pPr>
              <a:lnSpc>
                <a:spcPts val="1700"/>
              </a:lnSpc>
            </a:pPr>
            <a:endParaRPr lang="fr-FR" sz="1700" dirty="0">
              <a:solidFill>
                <a:srgbClr val="2E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B4DBD89A-10D2-4317-B6D9-591DDA392ABB}"/>
              </a:ext>
            </a:extLst>
          </p:cNvPr>
          <p:cNvSpPr txBox="1"/>
          <p:nvPr/>
        </p:nvSpPr>
        <p:spPr>
          <a:xfrm>
            <a:off x="6298424" y="4970909"/>
            <a:ext cx="2566900" cy="53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fr-FR" sz="1700" dirty="0">
                <a:solidFill>
                  <a:srgbClr val="2E2E2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Véhicules confortables</a:t>
            </a:r>
          </a:p>
          <a:p>
            <a:pPr>
              <a:lnSpc>
                <a:spcPts val="1700"/>
              </a:lnSpc>
            </a:pPr>
            <a:endParaRPr lang="fr-FR" sz="1700" dirty="0">
              <a:solidFill>
                <a:srgbClr val="2E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14">
            <a:extLst>
              <a:ext uri="{FF2B5EF4-FFF2-40B4-BE49-F238E27FC236}">
                <a16:creationId xmlns:a16="http://schemas.microsoft.com/office/drawing/2014/main" xmlns="" id="{1027E39C-A8D5-4381-A2D4-CF96D7D24D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11722" y="2069337"/>
            <a:ext cx="900000" cy="900000"/>
          </a:xfrm>
          <a:prstGeom prst="rect">
            <a:avLst/>
          </a:prstGeom>
          <a:noFill/>
        </p:spPr>
      </p:pic>
      <p:pic>
        <p:nvPicPr>
          <p:cNvPr id="24" name="Picture 15">
            <a:extLst>
              <a:ext uri="{FF2B5EF4-FFF2-40B4-BE49-F238E27FC236}">
                <a16:creationId xmlns:a16="http://schemas.microsoft.com/office/drawing/2014/main" xmlns="" id="{0CDF7AF9-9E34-40E7-A12B-C66CAD202C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75722" y="3998909"/>
            <a:ext cx="972000" cy="9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86291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arit M3 - le 12 09 2019.potm" id="{5C42921F-DE5D-4F49-9006-4AD6648E64FE}" vid="{D1CC24B0-9978-46B9-807A-2784EC7E560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Gabarit M3 - le 12 09 2019</Template>
  <TotalTime>644</TotalTime>
  <Words>619</Words>
  <Application>Microsoft Office PowerPoint</Application>
  <PresentationFormat>On-screen Show (4:3)</PresentationFormat>
  <Paragraphs>213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MS PGothic</vt:lpstr>
      <vt:lpstr>Arial</vt:lpstr>
      <vt:lpstr>Calibri</vt:lpstr>
      <vt:lpstr>Reef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GRAPH'&amp;CO</dc:creator>
  <cp:lastModifiedBy>Debouck Laetitia</cp:lastModifiedBy>
  <cp:revision>146</cp:revision>
  <dcterms:created xsi:type="dcterms:W3CDTF">2019-09-13T05:17:32Z</dcterms:created>
  <dcterms:modified xsi:type="dcterms:W3CDTF">2019-09-17T14:49:57Z</dcterms:modified>
</cp:coreProperties>
</file>